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07" r:id="rId3"/>
    <p:sldId id="266" r:id="rId4"/>
    <p:sldId id="257" r:id="rId5"/>
    <p:sldId id="308" r:id="rId6"/>
    <p:sldId id="309" r:id="rId7"/>
    <p:sldId id="258" r:id="rId8"/>
    <p:sldId id="259" r:id="rId9"/>
    <p:sldId id="260" r:id="rId10"/>
    <p:sldId id="310" r:id="rId11"/>
    <p:sldId id="311" r:id="rId12"/>
    <p:sldId id="312" r:id="rId13"/>
    <p:sldId id="313" r:id="rId14"/>
    <p:sldId id="314" r:id="rId15"/>
    <p:sldId id="261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/>
    <p:restoredTop sz="94694"/>
  </p:normalViewPr>
  <p:slideViewPr>
    <p:cSldViewPr snapToGrid="0">
      <p:cViewPr>
        <p:scale>
          <a:sx n="108" d="100"/>
          <a:sy n="108" d="100"/>
        </p:scale>
        <p:origin x="7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08CC0-D81A-A243-98F6-5C037C576F98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2FD80-9B85-EB4D-AD41-0969F7E5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lternet.edu</a:t>
            </a:r>
            <a:r>
              <a:rPr lang="en-US" dirty="0"/>
              <a:t>/stories/deep-sea-diving-on-shallow-reefs/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DE74B-E878-B844-8E19-DE5F67060E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8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DE74B-E878-B844-8E19-DE5F67060E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9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75 m Eilat, Israel :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Dr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Yonathan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Shaked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DE74B-E878-B844-8E19-DE5F67060E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7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ACC8-5EA2-8776-139C-B181E05D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ADA9A-389E-9AC1-25E2-8A3EE0395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9755D-24EC-D514-738F-C9429073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A6F7B-BA1B-DFF9-0FF6-9B086C74A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FE7D3-4DAA-74E4-0666-57653AEC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2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D662-9676-475A-263D-3D92CBEE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DAF57-48AD-5603-B282-5B6F6E1D8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B441B-1B52-08CE-E015-E85E6FC0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14DE5-B421-8250-B158-3EC649AB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48738-D27D-1A7D-8745-512DC6AF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0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6ABD0-D6D9-A453-7A88-4B8992E55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E4E10-75DF-122E-5127-6258C6BF0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20B4C-1743-AA08-972C-778902F1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EE3C-C90D-3111-6A35-5E04B25F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36C2-9964-99EB-AFC1-BFB47BF6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2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11AEB-64FD-908F-64CE-1C33DE63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A68C-3509-2AC0-E412-C3D7BF13A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AD548-B469-4DCA-333C-6E0BC410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1153D-1990-6A50-13C6-5FEA88C5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380F4-1C11-57A8-C3B8-B28EDC9D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7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4046-4710-E18C-B66F-64A20771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10524-C1CE-28F8-A694-F63580C42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AABEB-BB61-7726-842E-8F758DB7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86500-A706-1C1B-755F-20D204CE9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46729-8E8C-BEEC-486B-6D8C3754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6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8A7E1-141E-65EA-5FD8-3DEA1CC9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17B76-BB49-2491-B7BE-51E60D870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F76EE-15EE-9451-27AF-4D41A12F6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BC72C-1EA8-DC92-9C7A-140A615C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0E21C-21A2-FD13-63E0-28617C23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21EF3-5B28-3413-993E-0849C0E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3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992D4-E182-F084-F9C7-7141CF34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9A9BB-DB6D-0F11-71D3-C4AC2971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68AEB-5A78-9BC5-15BB-C67EBBE03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BAD6D-45CF-8EF3-E1C0-EDE8DCD2E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BDC3E-41B7-B4A9-B796-1C345B31B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AD97F7-2988-01CD-BD70-751771C5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E92DCD-F7CD-387D-588A-689FDC03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81D42-2670-7337-1E67-588ABCC1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5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8192E-AEF2-9117-A9B7-603F118E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C59E0-5901-1275-1FA0-1AAC291B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824B5-B573-655A-8658-F3FEB131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6D4D3-A6C6-76BE-88FB-4E8E3D80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B5D16-F1DA-CC3A-1924-CD109ADD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9913B-9D57-D652-B17A-79F3DD8F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2CD44-26CE-C236-3541-E6BDA0A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220D-ECDA-5EAE-7F73-86853304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8293-8CF9-2961-E680-CF4731EEF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BB14D-2CF6-D63D-652F-489CF2309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F5E03-26C3-4E1A-0F51-8F96F7B1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9D5E-FD7B-06F7-296D-8747D241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19861-3D56-1F8F-C512-D05414DD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7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5F7D-9A61-421D-A739-BB120C11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65EE1E-B600-0586-AC34-012F2C44F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E45AF-3046-8AFB-EAA3-0FDB70C23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8FAB0-B859-0AD9-47A2-158FADCA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E6A0B-B566-87F5-AB39-FC764329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32660-71F6-5BC9-58DD-82EA58CA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6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36FF6-514A-BAB5-1D2E-A3B29C13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BD583-8C9D-E3DE-3DCD-9B4747CA3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17D2B-1118-607A-FAFD-93FAE0BE6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621615-C01D-B44C-9BF4-BC974F85B48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006E1-137D-DB4E-F912-598FED1AF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07E3-96F3-1168-911F-56B0D839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E663EF-D1C0-6E42-8402-6284EC2F3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8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ies@uri.edu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philip_yang@uri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D64E-B3AC-263D-58E8-FBC2D9998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08" y="308183"/>
            <a:ext cx="6891192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Improving habitat suitability models to understand how Mesophotic Coral Reef distribution will respond to climate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8B942-FF0B-785E-8CB1-36EC82B4F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n-US" sz="1400" dirty="0"/>
              <a:t>Philip Yang (</a:t>
            </a:r>
            <a:r>
              <a:rPr lang="en-US" sz="1400" dirty="0">
                <a:hlinkClick r:id="rId2"/>
              </a:rPr>
              <a:t>philip_yang@uri.edu</a:t>
            </a:r>
            <a:r>
              <a:rPr lang="en-US" sz="1400" dirty="0"/>
              <a:t>), PhD student, Biological Oceanography</a:t>
            </a:r>
          </a:p>
          <a:p>
            <a:pPr algn="l"/>
            <a:r>
              <a:rPr lang="en-US" sz="1300" dirty="0"/>
              <a:t>Mentor: Prof. Andrew Davies (</a:t>
            </a:r>
            <a:r>
              <a:rPr lang="en-US" sz="1300" dirty="0">
                <a:hlinkClick r:id="rId3"/>
              </a:rPr>
              <a:t>davies@uri.edu</a:t>
            </a:r>
            <a:r>
              <a:rPr lang="en-US" sz="1300" dirty="0"/>
              <a:t>)</a:t>
            </a:r>
          </a:p>
          <a:p>
            <a:pPr algn="l"/>
            <a:r>
              <a:rPr lang="en-US" sz="1300" dirty="0"/>
              <a:t>21 June 2024</a:t>
            </a:r>
          </a:p>
        </p:txBody>
      </p:sp>
      <p:pic>
        <p:nvPicPr>
          <p:cNvPr id="5" name="Picture 4" descr="Coral reef underwater">
            <a:extLst>
              <a:ext uri="{FF2B5EF4-FFF2-40B4-BE49-F238E27FC236}">
                <a16:creationId xmlns:a16="http://schemas.microsoft.com/office/drawing/2014/main" id="{7809BB35-33B4-39EE-9446-CB1F7E64A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72" r="17396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me | CAREERS Cyberteam">
            <a:extLst>
              <a:ext uri="{FF2B5EF4-FFF2-40B4-BE49-F238E27FC236}">
                <a16:creationId xmlns:a16="http://schemas.microsoft.com/office/drawing/2014/main" id="{799E8045-4572-2176-3DA0-CD76A3FC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230" y="5442199"/>
            <a:ext cx="2809461" cy="12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nding and Identity Toolkit — Logos – Graduate School of ...">
            <a:extLst>
              <a:ext uri="{FF2B5EF4-FFF2-40B4-BE49-F238E27FC236}">
                <a16:creationId xmlns:a16="http://schemas.microsoft.com/office/drawing/2014/main" id="{69345F37-D06C-F5C0-1547-20C65825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980" y="5748479"/>
            <a:ext cx="1422846" cy="9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rine ecology and technology research group">
            <a:extLst>
              <a:ext uri="{FF2B5EF4-FFF2-40B4-BE49-F238E27FC236}">
                <a16:creationId xmlns:a16="http://schemas.microsoft.com/office/drawing/2014/main" id="{8E3C9189-87B3-2F56-C9EC-98B0E33D4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777" y="5834497"/>
            <a:ext cx="2520880" cy="8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8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3D1EA6-F8F3-108B-ECB1-A4FD2D5CA7B9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E1D776-F547-5B8D-006A-1397A4E0CC3A}"/>
              </a:ext>
            </a:extLst>
          </p:cNvPr>
          <p:cNvSpPr txBox="1"/>
          <p:nvPr/>
        </p:nvSpPr>
        <p:spPr>
          <a:xfrm>
            <a:off x="19642" y="1958866"/>
            <a:ext cx="37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</a:t>
            </a:r>
            <a:r>
              <a:rPr lang="en-US" dirty="0"/>
              <a:t>(environmental and habitat or species locations)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A0DDF5-1192-6DAF-1EEC-98816141D84C}"/>
              </a:ext>
            </a:extLst>
          </p:cNvPr>
          <p:cNvSpPr txBox="1"/>
          <p:nvPr/>
        </p:nvSpPr>
        <p:spPr>
          <a:xfrm>
            <a:off x="6865274" y="1958866"/>
            <a:ext cx="372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Process Data </a:t>
            </a:r>
            <a:r>
              <a:rPr lang="en-US" dirty="0"/>
              <a:t>(</a:t>
            </a:r>
            <a:r>
              <a:rPr lang="en-US" dirty="0" err="1"/>
              <a:t>ArcPy</a:t>
            </a:r>
            <a:r>
              <a:rPr lang="en-US" dirty="0"/>
              <a:t> in Python, R)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CA8E850-1258-D93D-EDA9-E594B30C0C80}"/>
              </a:ext>
            </a:extLst>
          </p:cNvPr>
          <p:cNvSpPr/>
          <p:nvPr/>
        </p:nvSpPr>
        <p:spPr>
          <a:xfrm>
            <a:off x="4597595" y="1971701"/>
            <a:ext cx="1317429" cy="4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AC1021-A2D3-FE19-5455-CBFFC438EF4B}"/>
              </a:ext>
            </a:extLst>
          </p:cNvPr>
          <p:cNvSpPr txBox="1"/>
          <p:nvPr/>
        </p:nvSpPr>
        <p:spPr>
          <a:xfrm>
            <a:off x="95603" y="2704777"/>
            <a:ext cx="29402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World Ocean Atlas and Database (NCEI) for region as .</a:t>
            </a:r>
            <a:r>
              <a:rPr lang="en-US" dirty="0" err="1"/>
              <a:t>nc</a:t>
            </a:r>
            <a:r>
              <a:rPr lang="en-US" dirty="0"/>
              <a:t> files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High-resolution multibeam bathymetry as ESRI grid files (USGS and FGB)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Habitat locations from Remotely Operated Vehicle photo analysis as many .csv files (FGBNMS collaborators)</a:t>
            </a:r>
          </a:p>
        </p:txBody>
      </p:sp>
      <p:pic>
        <p:nvPicPr>
          <p:cNvPr id="24" name="Picture 23" descr="A graph showing a number of green squares&#10;&#10;Description automatically generated with medium confidence">
            <a:extLst>
              <a:ext uri="{FF2B5EF4-FFF2-40B4-BE49-F238E27FC236}">
                <a16:creationId xmlns:a16="http://schemas.microsoft.com/office/drawing/2014/main" id="{132473C7-6F98-11B3-D98C-C17DD5D7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836" y="3532915"/>
            <a:ext cx="3749605" cy="23140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3E9C9-D479-24FA-5DF3-91F7E604EEA5}"/>
              </a:ext>
            </a:extLst>
          </p:cNvPr>
          <p:cNvSpPr txBox="1"/>
          <p:nvPr/>
        </p:nvSpPr>
        <p:spPr>
          <a:xfrm>
            <a:off x="8499843" y="3121173"/>
            <a:ext cx="364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Bathymetry (5-m resolution) as </a:t>
            </a:r>
            <a:r>
              <a:rPr lang="en-US" dirty="0" err="1"/>
              <a:t>GeoTiff</a:t>
            </a:r>
            <a:r>
              <a:rPr lang="en-US" dirty="0"/>
              <a:t> (.</a:t>
            </a:r>
            <a:r>
              <a:rPr lang="en-US" dirty="0" err="1"/>
              <a:t>tif</a:t>
            </a:r>
            <a:r>
              <a:rPr lang="en-US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DCD832-3D72-864F-0CB6-6DB29F17CE19}"/>
              </a:ext>
            </a:extLst>
          </p:cNvPr>
          <p:cNvSpPr txBox="1"/>
          <p:nvPr/>
        </p:nvSpPr>
        <p:spPr>
          <a:xfrm>
            <a:off x="5600771" y="3203959"/>
            <a:ext cx="339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Habitat locations</a:t>
            </a:r>
          </a:p>
        </p:txBody>
      </p:sp>
      <p:pic>
        <p:nvPicPr>
          <p:cNvPr id="35" name="Picture 34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18A54BCF-E239-3DDD-0672-23163EBFB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17" y="3504183"/>
            <a:ext cx="4033919" cy="228426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0FA5FA5-E5F6-B5F7-C0A6-8FF01873910E}"/>
              </a:ext>
            </a:extLst>
          </p:cNvPr>
          <p:cNvSpPr txBox="1"/>
          <p:nvPr/>
        </p:nvSpPr>
        <p:spPr>
          <a:xfrm>
            <a:off x="8728535" y="6034016"/>
            <a:ext cx="3392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Scripts on </a:t>
            </a:r>
            <a:r>
              <a:rPr lang="en-US" sz="1400" dirty="0" err="1"/>
              <a:t>Githubs</a:t>
            </a:r>
            <a:r>
              <a:rPr lang="en-US" sz="1400" dirty="0"/>
              <a:t>: </a:t>
            </a:r>
          </a:p>
          <a:p>
            <a:pPr algn="r"/>
            <a:r>
              <a:rPr lang="en-US" sz="1400" dirty="0"/>
              <a:t>@philipyang14 (me) </a:t>
            </a:r>
          </a:p>
          <a:p>
            <a:pPr algn="r"/>
            <a:r>
              <a:rPr lang="en-US" sz="1400" dirty="0"/>
              <a:t>@</a:t>
            </a:r>
            <a:r>
              <a:rPr lang="en-US" sz="1400" dirty="0" err="1"/>
              <a:t>marecotec</a:t>
            </a:r>
            <a:r>
              <a:rPr lang="en-US" sz="1400" dirty="0"/>
              <a:t> (Andy Davies)</a:t>
            </a:r>
          </a:p>
        </p:txBody>
      </p:sp>
      <p:pic>
        <p:nvPicPr>
          <p:cNvPr id="8196" name="Picture 4" descr="NOAA NCEI Ocean Geo (@NOAANCEIocngeo) / X">
            <a:extLst>
              <a:ext uri="{FF2B5EF4-FFF2-40B4-BE49-F238E27FC236}">
                <a16:creationId xmlns:a16="http://schemas.microsoft.com/office/drawing/2014/main" id="{1510D1E6-8982-B5D9-C628-7B77BA6F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03" y="2660622"/>
            <a:ext cx="1456005" cy="14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67B7242-5907-69A6-F5E8-FF6B22FA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209" y="4646316"/>
            <a:ext cx="1685476" cy="62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OAA's Flower Garden Banks National Marine Sanctuary">
            <a:extLst>
              <a:ext uri="{FF2B5EF4-FFF2-40B4-BE49-F238E27FC236}">
                <a16:creationId xmlns:a16="http://schemas.microsoft.com/office/drawing/2014/main" id="{67ED345D-8DB9-C985-4055-22D33D0A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26" y="5445784"/>
            <a:ext cx="1326896" cy="13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A6828-18D2-F69B-C110-3E75EDE1CAA0}"/>
              </a:ext>
            </a:extLst>
          </p:cNvPr>
          <p:cNvSpPr txBox="1"/>
          <p:nvPr/>
        </p:nvSpPr>
        <p:spPr>
          <a:xfrm>
            <a:off x="4255122" y="5673444"/>
            <a:ext cx="468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Habitat locations: 20,000+ from four datasets</a:t>
            </a:r>
          </a:p>
          <a:p>
            <a:r>
              <a:rPr lang="en-US" dirty="0"/>
              <a:t>Coralline algae (after spatial thin): 1698</a:t>
            </a:r>
          </a:p>
        </p:txBody>
      </p:sp>
    </p:spTree>
    <p:extLst>
      <p:ext uri="{BB962C8B-B14F-4D97-AF65-F5344CB8AC3E}">
        <p14:creationId xmlns:p14="http://schemas.microsoft.com/office/powerpoint/2010/main" val="385148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0285DD-16FD-E9C4-D9FE-A3C56AF5EDBB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0CE55-4137-482A-2FEB-49805D151BC7}"/>
              </a:ext>
            </a:extLst>
          </p:cNvPr>
          <p:cNvSpPr txBox="1"/>
          <p:nvPr/>
        </p:nvSpPr>
        <p:spPr>
          <a:xfrm>
            <a:off x="817229" y="1891431"/>
            <a:ext cx="37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 script </a:t>
            </a:r>
            <a:r>
              <a:rPr lang="en-US" dirty="0"/>
              <a:t>(R and </a:t>
            </a:r>
            <a:r>
              <a:rPr lang="en-US" dirty="0" err="1"/>
              <a:t>Rstudio</a:t>
            </a:r>
            <a:r>
              <a:rPr lang="en-US" dirty="0"/>
              <a:t>, we used </a:t>
            </a:r>
            <a:r>
              <a:rPr lang="en-US" dirty="0" err="1"/>
              <a:t>MaxEnt</a:t>
            </a:r>
            <a:r>
              <a:rPr lang="en-US" dirty="0"/>
              <a:t> model)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A50D3-F81D-B842-DD6A-D5649E4E3934}"/>
              </a:ext>
            </a:extLst>
          </p:cNvPr>
          <p:cNvSpPr txBox="1"/>
          <p:nvPr/>
        </p:nvSpPr>
        <p:spPr>
          <a:xfrm>
            <a:off x="7089440" y="1891430"/>
            <a:ext cx="37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MaxEnt</a:t>
            </a:r>
            <a:r>
              <a:rPr lang="en-US" b="1" dirty="0"/>
              <a:t> model run </a:t>
            </a:r>
            <a:r>
              <a:rPr lang="en-US" dirty="0"/>
              <a:t>(on UNITY using </a:t>
            </a:r>
            <a:r>
              <a:rPr lang="en-US" dirty="0" err="1"/>
              <a:t>OpenOnDemand</a:t>
            </a:r>
            <a:r>
              <a:rPr lang="en-US" dirty="0"/>
              <a:t> and </a:t>
            </a:r>
            <a:r>
              <a:rPr lang="en-US" dirty="0" err="1"/>
              <a:t>Slurm</a:t>
            </a:r>
            <a:r>
              <a:rPr lang="en-US" dirty="0"/>
              <a:t> jobs)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A84732A-BCA3-D991-82B3-B4FFF80B9B30}"/>
              </a:ext>
            </a:extLst>
          </p:cNvPr>
          <p:cNvSpPr/>
          <p:nvPr/>
        </p:nvSpPr>
        <p:spPr>
          <a:xfrm>
            <a:off x="4778570" y="1971930"/>
            <a:ext cx="1317429" cy="4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92E48EE6-40D0-7484-0257-7EBAEEEDC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4" y="2673575"/>
            <a:ext cx="2302859" cy="2083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102B9-5BD5-6D8C-6A5A-C1C8A15FCE5B}"/>
              </a:ext>
            </a:extLst>
          </p:cNvPr>
          <p:cNvSpPr txBox="1"/>
          <p:nvPr/>
        </p:nvSpPr>
        <p:spPr>
          <a:xfrm>
            <a:off x="2847563" y="3397527"/>
            <a:ext cx="193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Whole extent: 980 million cells (taking 8+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</p:txBody>
      </p:sp>
      <p:pic>
        <p:nvPicPr>
          <p:cNvPr id="15" name="Picture 1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6778E6B2-23EA-55DE-6013-BFB66411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5" y="4903623"/>
            <a:ext cx="2683209" cy="18087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EECBCC-9114-41FC-8873-9732A825FD32}"/>
              </a:ext>
            </a:extLst>
          </p:cNvPr>
          <p:cNvSpPr txBox="1"/>
          <p:nvPr/>
        </p:nvSpPr>
        <p:spPr>
          <a:xfrm>
            <a:off x="3059687" y="5207843"/>
            <a:ext cx="1931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Flower Garden Bank extent: 11 million cells (1.5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CFB2E2-FF5A-E4E4-FAB3-28A019D80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464" y="3444684"/>
            <a:ext cx="3726523" cy="25304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EDD2A8-B9A4-9C76-58BF-333EFED5ECE6}"/>
              </a:ext>
            </a:extLst>
          </p:cNvPr>
          <p:cNvSpPr txBox="1"/>
          <p:nvPr/>
        </p:nvSpPr>
        <p:spPr>
          <a:xfrm>
            <a:off x="6607973" y="3067457"/>
            <a:ext cx="408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 POTENTIAL suitable habitat</a:t>
            </a:r>
          </a:p>
        </p:txBody>
      </p:sp>
      <p:pic>
        <p:nvPicPr>
          <p:cNvPr id="21" name="Picture 20" descr="A white square with orange dots&#10;&#10;Description automatically generated">
            <a:extLst>
              <a:ext uri="{FF2B5EF4-FFF2-40B4-BE49-F238E27FC236}">
                <a16:creationId xmlns:a16="http://schemas.microsoft.com/office/drawing/2014/main" id="{12D2B69E-122C-10D6-D2C6-24AD0004A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490" y="3460474"/>
            <a:ext cx="3683099" cy="2482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BF872-3203-BA83-9144-191EB1975DA8}"/>
              </a:ext>
            </a:extLst>
          </p:cNvPr>
          <p:cNvSpPr txBox="1"/>
          <p:nvPr/>
        </p:nvSpPr>
        <p:spPr>
          <a:xfrm>
            <a:off x="6618449" y="5933173"/>
            <a:ext cx="419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East Flower Garden Bank </a:t>
            </a:r>
          </a:p>
          <a:p>
            <a:r>
              <a:rPr lang="en-US" dirty="0"/>
              <a:t>Coralline algae habitat locations: 322</a:t>
            </a:r>
          </a:p>
        </p:txBody>
      </p:sp>
    </p:spTree>
    <p:extLst>
      <p:ext uri="{BB962C8B-B14F-4D97-AF65-F5344CB8AC3E}">
        <p14:creationId xmlns:p14="http://schemas.microsoft.com/office/powerpoint/2010/main" val="36815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FB6C-E252-3DEE-0308-CCCD1A12AD6C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F1A79-F8D4-10F2-AAA7-8B778B35C9D8}"/>
              </a:ext>
            </a:extLst>
          </p:cNvPr>
          <p:cNvSpPr txBox="1"/>
          <p:nvPr/>
        </p:nvSpPr>
        <p:spPr>
          <a:xfrm>
            <a:off x="4232737" y="1731206"/>
            <a:ext cx="372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MaxEnt</a:t>
            </a:r>
            <a:r>
              <a:rPr lang="en-US" b="1" dirty="0"/>
              <a:t> model performance </a:t>
            </a:r>
            <a:endParaRPr lang="en-US" dirty="0"/>
          </a:p>
        </p:txBody>
      </p:sp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CA113DEE-ED7C-3B45-5EFE-4B8A22DE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0" y="2576853"/>
            <a:ext cx="5570538" cy="3581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A7D49E-928D-EDBC-6DAD-855ED25B8E2C}"/>
              </a:ext>
            </a:extLst>
          </p:cNvPr>
          <p:cNvSpPr txBox="1"/>
          <p:nvPr/>
        </p:nvSpPr>
        <p:spPr>
          <a:xfrm>
            <a:off x="4668921" y="3217907"/>
            <a:ext cx="28541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AUC value –</a:t>
            </a:r>
          </a:p>
          <a:p>
            <a:endParaRPr lang="en-US" dirty="0"/>
          </a:p>
          <a:p>
            <a:r>
              <a:rPr lang="en-US" dirty="0"/>
              <a:t>100% predictions right: AUC = 1.0</a:t>
            </a:r>
          </a:p>
          <a:p>
            <a:endParaRPr lang="en-US" dirty="0"/>
          </a:p>
          <a:p>
            <a:r>
              <a:rPr lang="en-US" dirty="0"/>
              <a:t>100% predictions wrong: AUC = 0</a:t>
            </a:r>
          </a:p>
          <a:p>
            <a:endParaRPr lang="en-US" dirty="0"/>
          </a:p>
          <a:p>
            <a:r>
              <a:rPr lang="en-US" dirty="0"/>
              <a:t>Here AUC = 0.983</a:t>
            </a:r>
          </a:p>
        </p:txBody>
      </p:sp>
      <p:pic>
        <p:nvPicPr>
          <p:cNvPr id="10" name="Picture 9" descr="A group of graphs showing the same size&#10;&#10;Description automatically generated with medium confidence">
            <a:extLst>
              <a:ext uri="{FF2B5EF4-FFF2-40B4-BE49-F238E27FC236}">
                <a16:creationId xmlns:a16="http://schemas.microsoft.com/office/drawing/2014/main" id="{68F3F803-D05F-F245-1710-D73603528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579" y="2916539"/>
            <a:ext cx="4909421" cy="2901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39B781-C2A0-87C3-B06B-2A55A9ABB8DE}"/>
              </a:ext>
            </a:extLst>
          </p:cNvPr>
          <p:cNvSpPr txBox="1"/>
          <p:nvPr/>
        </p:nvSpPr>
        <p:spPr>
          <a:xfrm>
            <a:off x="8438314" y="2576853"/>
            <a:ext cx="285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 response curves</a:t>
            </a:r>
          </a:p>
        </p:txBody>
      </p:sp>
    </p:spTree>
    <p:extLst>
      <p:ext uri="{BB962C8B-B14F-4D97-AF65-F5344CB8AC3E}">
        <p14:creationId xmlns:p14="http://schemas.microsoft.com/office/powerpoint/2010/main" val="6283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FB6C-E252-3DEE-0308-CCCD1A12AD6C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F1A79-F8D4-10F2-AAA7-8B778B35C9D8}"/>
              </a:ext>
            </a:extLst>
          </p:cNvPr>
          <p:cNvSpPr txBox="1"/>
          <p:nvPr/>
        </p:nvSpPr>
        <p:spPr>
          <a:xfrm>
            <a:off x="3983355" y="1511713"/>
            <a:ext cx="372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MaxEnt</a:t>
            </a:r>
            <a:r>
              <a:rPr lang="en-US" b="1" dirty="0"/>
              <a:t> model performance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9B781-C2A0-87C3-B06B-2A55A9ABB8DE}"/>
              </a:ext>
            </a:extLst>
          </p:cNvPr>
          <p:cNvSpPr txBox="1"/>
          <p:nvPr/>
        </p:nvSpPr>
        <p:spPr>
          <a:xfrm>
            <a:off x="4415828" y="2194780"/>
            <a:ext cx="336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Bathymetry response curve</a:t>
            </a:r>
          </a:p>
        </p:txBody>
      </p:sp>
      <p:pic>
        <p:nvPicPr>
          <p:cNvPr id="3" name="Picture 2" descr="A group of graphs showing the same size&#10;&#10;Description automatically generated with medium confidence">
            <a:extLst>
              <a:ext uri="{FF2B5EF4-FFF2-40B4-BE49-F238E27FC236}">
                <a16:creationId xmlns:a16="http://schemas.microsoft.com/office/drawing/2014/main" id="{6D51A4DB-68A5-5750-A683-300B5A100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0" r="67935" b="68484"/>
          <a:stretch/>
        </p:blipFill>
        <p:spPr>
          <a:xfrm>
            <a:off x="0" y="3290315"/>
            <a:ext cx="5893484" cy="2715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ADDF1D-0679-2F68-D862-16BC7F46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891" y="2812904"/>
            <a:ext cx="5947324" cy="367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67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FB6C-E252-3DEE-0308-CCCD1A12AD6C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F1A79-F8D4-10F2-AAA7-8B778B35C9D8}"/>
              </a:ext>
            </a:extLst>
          </p:cNvPr>
          <p:cNvSpPr txBox="1"/>
          <p:nvPr/>
        </p:nvSpPr>
        <p:spPr>
          <a:xfrm>
            <a:off x="1079654" y="2100538"/>
            <a:ext cx="10483139" cy="502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Learned: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How to build data layers for distribution models using different file types and python, </a:t>
            </a:r>
            <a:r>
              <a:rPr lang="en-US" sz="2400" dirty="0" err="1"/>
              <a:t>ArcPy</a:t>
            </a:r>
            <a:r>
              <a:rPr lang="en-US" sz="2400" dirty="0"/>
              <a:t> and R. Think about projections and spatial extents…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What computer clusters are and how to use UNITY (terminal, </a:t>
            </a:r>
            <a:r>
              <a:rPr lang="en-US" sz="2400" dirty="0" err="1"/>
              <a:t>slurm</a:t>
            </a:r>
            <a:r>
              <a:rPr lang="en-US" sz="2400" dirty="0"/>
              <a:t> jobs, and </a:t>
            </a:r>
            <a:r>
              <a:rPr lang="en-US" sz="2400" dirty="0" err="1"/>
              <a:t>OpenOnDemand</a:t>
            </a:r>
            <a:r>
              <a:rPr lang="en-US" sz="2400" dirty="0"/>
              <a:t>).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How computers work in general and how to take advantage of machines for ecological science in a changing world!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400" dirty="0"/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1027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B9E6-5F96-C28A-1B31-87FF697B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54"/>
            <a:ext cx="10515600" cy="1325563"/>
          </a:xfrm>
        </p:spPr>
        <p:txBody>
          <a:bodyPr/>
          <a:lstStyle/>
          <a:p>
            <a:r>
              <a:rPr lang="en-US" dirty="0"/>
              <a:t>Planned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35EBE-486E-B388-061C-EC44664F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0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1. ”Habitat suitability models for mesophotic coral reefs and projected impacts of climate change in Flower Garden Banks National Marine Sanctuary, northwest Gulf of Mexico”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2. “Projected distribution shifts of mesophotic coral reefs across the world in different climate change scenarios”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/>
              <a:t>Next steps: </a:t>
            </a:r>
            <a:r>
              <a:rPr lang="en-US" sz="2200" dirty="0"/>
              <a:t>Use Bio-Oracle projected climate data layers to add climate change component. Currently have a summer URI Coastal Fellow intern working with me now!</a:t>
            </a:r>
          </a:p>
        </p:txBody>
      </p:sp>
      <p:pic>
        <p:nvPicPr>
          <p:cNvPr id="2050" name="Picture 2" descr="Extracting marine data from Bio-ORACLE | Tom Jenkins">
            <a:extLst>
              <a:ext uri="{FF2B5EF4-FFF2-40B4-BE49-F238E27FC236}">
                <a16:creationId xmlns:a16="http://schemas.microsoft.com/office/drawing/2014/main" id="{DDAF3246-401E-C91B-2262-B63E355D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978" y="4659293"/>
            <a:ext cx="5040044" cy="213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19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4CF3-E27C-6585-5AE8-EB562325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70760" y="317862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Thank you!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07B0D-0A9E-6088-8D16-2AAFBACF49A9}"/>
              </a:ext>
            </a:extLst>
          </p:cNvPr>
          <p:cNvSpPr txBox="1"/>
          <p:nvPr/>
        </p:nvSpPr>
        <p:spPr>
          <a:xfrm>
            <a:off x="0" y="6380946"/>
            <a:ext cx="253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Gal </a:t>
            </a:r>
            <a:r>
              <a:rPr lang="en-US" sz="1400" dirty="0" err="1">
                <a:solidFill>
                  <a:schemeClr val="bg1"/>
                </a:solidFill>
                <a:latin typeface="Avenir Book" panose="02000503020000020003" pitchFamily="2" charset="0"/>
              </a:rPr>
              <a:t>Eyal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, 75 m Eilat Israel. Credit: Dr. </a:t>
            </a:r>
            <a:r>
              <a:rPr lang="en-US" sz="1400" dirty="0" err="1">
                <a:solidFill>
                  <a:schemeClr val="bg1"/>
                </a:solidFill>
                <a:latin typeface="Avenir Book" panose="02000503020000020003" pitchFamily="2" charset="0"/>
              </a:rPr>
              <a:t>Yanothan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 Shaked</a:t>
            </a:r>
            <a:endParaRPr lang="en-US" sz="1400" i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" descr="Home | CAREERS Cyberteam">
            <a:extLst>
              <a:ext uri="{FF2B5EF4-FFF2-40B4-BE49-F238E27FC236}">
                <a16:creationId xmlns:a16="http://schemas.microsoft.com/office/drawing/2014/main" id="{97AF8DD3-4165-2950-716E-8C32BAD6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64" y="90815"/>
            <a:ext cx="2809461" cy="12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70FB28E-2383-AD17-5CB0-4636F8DED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4" y="90815"/>
            <a:ext cx="1981200" cy="1371600"/>
          </a:xfrm>
          <a:prstGeom prst="rect">
            <a:avLst/>
          </a:prstGeom>
        </p:spPr>
      </p:pic>
      <p:pic>
        <p:nvPicPr>
          <p:cNvPr id="5" name="Picture 2" descr="marine ecology and technology research group">
            <a:extLst>
              <a:ext uri="{FF2B5EF4-FFF2-40B4-BE49-F238E27FC236}">
                <a16:creationId xmlns:a16="http://schemas.microsoft.com/office/drawing/2014/main" id="{AA5C86D0-D2B3-CDA1-A786-21DD4C63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87" y="90815"/>
            <a:ext cx="2520880" cy="8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7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BF1437-EC10-BEE2-C96E-AC3B4F45CD93}"/>
              </a:ext>
            </a:extLst>
          </p:cNvPr>
          <p:cNvCxnSpPr>
            <a:cxnSpLocks/>
          </p:cNvCxnSpPr>
          <p:nvPr/>
        </p:nvCxnSpPr>
        <p:spPr>
          <a:xfrm flipH="1">
            <a:off x="2577947" y="1271200"/>
            <a:ext cx="1915793" cy="202125"/>
          </a:xfrm>
          <a:prstGeom prst="line">
            <a:avLst/>
          </a:prstGeom>
          <a:ln w="34925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CB9035-FF71-5C6F-907E-9FDE05C2B651}"/>
              </a:ext>
            </a:extLst>
          </p:cNvPr>
          <p:cNvCxnSpPr>
            <a:cxnSpLocks/>
            <a:stCxn id="2" idx="15"/>
            <a:endCxn id="34820" idx="3"/>
          </p:cNvCxnSpPr>
          <p:nvPr/>
        </p:nvCxnSpPr>
        <p:spPr>
          <a:xfrm flipH="1">
            <a:off x="6768332" y="4345868"/>
            <a:ext cx="462906" cy="1061848"/>
          </a:xfrm>
          <a:prstGeom prst="line">
            <a:avLst/>
          </a:prstGeom>
          <a:ln w="34925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>
            <a:extLst>
              <a:ext uri="{FF2B5EF4-FFF2-40B4-BE49-F238E27FC236}">
                <a16:creationId xmlns:a16="http://schemas.microsoft.com/office/drawing/2014/main" id="{B1377AD4-E5FA-A434-320F-EAEF0DE0F978}"/>
              </a:ext>
            </a:extLst>
          </p:cNvPr>
          <p:cNvSpPr/>
          <p:nvPr/>
        </p:nvSpPr>
        <p:spPr>
          <a:xfrm>
            <a:off x="2273646" y="1340708"/>
            <a:ext cx="7161436" cy="5517292"/>
          </a:xfrm>
          <a:custGeom>
            <a:avLst/>
            <a:gdLst>
              <a:gd name="connsiteX0" fmla="*/ 0 w 1744133"/>
              <a:gd name="connsiteY0" fmla="*/ 0 h 3865049"/>
              <a:gd name="connsiteX1" fmla="*/ 541866 w 1744133"/>
              <a:gd name="connsiteY1" fmla="*/ 304800 h 3865049"/>
              <a:gd name="connsiteX2" fmla="*/ 914400 w 1744133"/>
              <a:gd name="connsiteY2" fmla="*/ 1490133 h 3865049"/>
              <a:gd name="connsiteX3" fmla="*/ 1185333 w 1744133"/>
              <a:gd name="connsiteY3" fmla="*/ 2980267 h 3865049"/>
              <a:gd name="connsiteX4" fmla="*/ 1456266 w 1744133"/>
              <a:gd name="connsiteY4" fmla="*/ 3623733 h 3865049"/>
              <a:gd name="connsiteX5" fmla="*/ 1693333 w 1744133"/>
              <a:gd name="connsiteY5" fmla="*/ 3843867 h 3865049"/>
              <a:gd name="connsiteX6" fmla="*/ 1744133 w 1744133"/>
              <a:gd name="connsiteY6" fmla="*/ 3843867 h 3865049"/>
              <a:gd name="connsiteX0" fmla="*/ 0 w 1744133"/>
              <a:gd name="connsiteY0" fmla="*/ 0 h 3865049"/>
              <a:gd name="connsiteX1" fmla="*/ 526833 w 1744133"/>
              <a:gd name="connsiteY1" fmla="*/ 559473 h 3865049"/>
              <a:gd name="connsiteX2" fmla="*/ 914400 w 1744133"/>
              <a:gd name="connsiteY2" fmla="*/ 1490133 h 3865049"/>
              <a:gd name="connsiteX3" fmla="*/ 1185333 w 1744133"/>
              <a:gd name="connsiteY3" fmla="*/ 2980267 h 3865049"/>
              <a:gd name="connsiteX4" fmla="*/ 1456266 w 1744133"/>
              <a:gd name="connsiteY4" fmla="*/ 3623733 h 3865049"/>
              <a:gd name="connsiteX5" fmla="*/ 1693333 w 1744133"/>
              <a:gd name="connsiteY5" fmla="*/ 3843867 h 3865049"/>
              <a:gd name="connsiteX6" fmla="*/ 1744133 w 1744133"/>
              <a:gd name="connsiteY6" fmla="*/ 3843867 h 3865049"/>
              <a:gd name="connsiteX0" fmla="*/ 0 w 1744133"/>
              <a:gd name="connsiteY0" fmla="*/ 0 h 3865049"/>
              <a:gd name="connsiteX1" fmla="*/ 526833 w 1744133"/>
              <a:gd name="connsiteY1" fmla="*/ 559473 h 3865049"/>
              <a:gd name="connsiteX2" fmla="*/ 914400 w 1744133"/>
              <a:gd name="connsiteY2" fmla="*/ 1490133 h 3865049"/>
              <a:gd name="connsiteX3" fmla="*/ 1185333 w 1744133"/>
              <a:gd name="connsiteY3" fmla="*/ 2980267 h 3865049"/>
              <a:gd name="connsiteX4" fmla="*/ 1456266 w 1744133"/>
              <a:gd name="connsiteY4" fmla="*/ 3623733 h 3865049"/>
              <a:gd name="connsiteX5" fmla="*/ 1693333 w 1744133"/>
              <a:gd name="connsiteY5" fmla="*/ 3843867 h 3865049"/>
              <a:gd name="connsiteX6" fmla="*/ 1744133 w 1744133"/>
              <a:gd name="connsiteY6" fmla="*/ 3843867 h 3865049"/>
              <a:gd name="connsiteX0" fmla="*/ 0 w 1744133"/>
              <a:gd name="connsiteY0" fmla="*/ 0 h 3865049"/>
              <a:gd name="connsiteX1" fmla="*/ 526833 w 1744133"/>
              <a:gd name="connsiteY1" fmla="*/ 559473 h 3865049"/>
              <a:gd name="connsiteX2" fmla="*/ 914400 w 1744133"/>
              <a:gd name="connsiteY2" fmla="*/ 1490133 h 3865049"/>
              <a:gd name="connsiteX3" fmla="*/ 1185333 w 1744133"/>
              <a:gd name="connsiteY3" fmla="*/ 2980267 h 3865049"/>
              <a:gd name="connsiteX4" fmla="*/ 1456266 w 1744133"/>
              <a:gd name="connsiteY4" fmla="*/ 3623733 h 3865049"/>
              <a:gd name="connsiteX5" fmla="*/ 1693333 w 1744133"/>
              <a:gd name="connsiteY5" fmla="*/ 3843867 h 3865049"/>
              <a:gd name="connsiteX6" fmla="*/ 1744133 w 1744133"/>
              <a:gd name="connsiteY6" fmla="*/ 3843867 h 3865049"/>
              <a:gd name="connsiteX0" fmla="*/ 0 w 1744133"/>
              <a:gd name="connsiteY0" fmla="*/ 0 h 3865049"/>
              <a:gd name="connsiteX1" fmla="*/ 361107 w 1744133"/>
              <a:gd name="connsiteY1" fmla="*/ 497253 h 3865049"/>
              <a:gd name="connsiteX2" fmla="*/ 526833 w 1744133"/>
              <a:gd name="connsiteY2" fmla="*/ 559473 h 3865049"/>
              <a:gd name="connsiteX3" fmla="*/ 914400 w 1744133"/>
              <a:gd name="connsiteY3" fmla="*/ 1490133 h 3865049"/>
              <a:gd name="connsiteX4" fmla="*/ 1185333 w 1744133"/>
              <a:gd name="connsiteY4" fmla="*/ 2980267 h 3865049"/>
              <a:gd name="connsiteX5" fmla="*/ 1456266 w 1744133"/>
              <a:gd name="connsiteY5" fmla="*/ 3623733 h 3865049"/>
              <a:gd name="connsiteX6" fmla="*/ 1693333 w 1744133"/>
              <a:gd name="connsiteY6" fmla="*/ 3843867 h 3865049"/>
              <a:gd name="connsiteX7" fmla="*/ 1744133 w 1744133"/>
              <a:gd name="connsiteY7" fmla="*/ 3843867 h 3865049"/>
              <a:gd name="connsiteX0" fmla="*/ 0 w 1755408"/>
              <a:gd name="connsiteY0" fmla="*/ 0 h 3688736"/>
              <a:gd name="connsiteX1" fmla="*/ 372382 w 1755408"/>
              <a:gd name="connsiteY1" fmla="*/ 320940 h 3688736"/>
              <a:gd name="connsiteX2" fmla="*/ 538108 w 1755408"/>
              <a:gd name="connsiteY2" fmla="*/ 383160 h 3688736"/>
              <a:gd name="connsiteX3" fmla="*/ 925675 w 1755408"/>
              <a:gd name="connsiteY3" fmla="*/ 1313820 h 3688736"/>
              <a:gd name="connsiteX4" fmla="*/ 1196608 w 1755408"/>
              <a:gd name="connsiteY4" fmla="*/ 2803954 h 3688736"/>
              <a:gd name="connsiteX5" fmla="*/ 1467541 w 1755408"/>
              <a:gd name="connsiteY5" fmla="*/ 3447420 h 3688736"/>
              <a:gd name="connsiteX6" fmla="*/ 1704608 w 1755408"/>
              <a:gd name="connsiteY6" fmla="*/ 3667554 h 3688736"/>
              <a:gd name="connsiteX7" fmla="*/ 1755408 w 1755408"/>
              <a:gd name="connsiteY7" fmla="*/ 3667554 h 3688736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951982 w 1781715"/>
              <a:gd name="connsiteY3" fmla="*/ 1196278 h 3571194"/>
              <a:gd name="connsiteX4" fmla="*/ 1222915 w 1781715"/>
              <a:gd name="connsiteY4" fmla="*/ 2686412 h 3571194"/>
              <a:gd name="connsiteX5" fmla="*/ 1493848 w 1781715"/>
              <a:gd name="connsiteY5" fmla="*/ 3329878 h 3571194"/>
              <a:gd name="connsiteX6" fmla="*/ 1730915 w 1781715"/>
              <a:gd name="connsiteY6" fmla="*/ 3550012 h 3571194"/>
              <a:gd name="connsiteX7" fmla="*/ 1781715 w 1781715"/>
              <a:gd name="connsiteY7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35477 w 1781715"/>
              <a:gd name="connsiteY3" fmla="*/ 922014 h 3571194"/>
              <a:gd name="connsiteX4" fmla="*/ 1222915 w 1781715"/>
              <a:gd name="connsiteY4" fmla="*/ 2686412 h 3571194"/>
              <a:gd name="connsiteX5" fmla="*/ 1493848 w 1781715"/>
              <a:gd name="connsiteY5" fmla="*/ 3329878 h 3571194"/>
              <a:gd name="connsiteX6" fmla="*/ 1730915 w 1781715"/>
              <a:gd name="connsiteY6" fmla="*/ 3550012 h 3571194"/>
              <a:gd name="connsiteX7" fmla="*/ 1781715 w 1781715"/>
              <a:gd name="connsiteY7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35477 w 1781715"/>
              <a:gd name="connsiteY3" fmla="*/ 922014 h 3571194"/>
              <a:gd name="connsiteX4" fmla="*/ 1051353 w 1781715"/>
              <a:gd name="connsiteY4" fmla="*/ 1899603 h 3571194"/>
              <a:gd name="connsiteX5" fmla="*/ 1222915 w 1781715"/>
              <a:gd name="connsiteY5" fmla="*/ 2686412 h 3571194"/>
              <a:gd name="connsiteX6" fmla="*/ 1493848 w 1781715"/>
              <a:gd name="connsiteY6" fmla="*/ 3329878 h 3571194"/>
              <a:gd name="connsiteX7" fmla="*/ 1730915 w 1781715"/>
              <a:gd name="connsiteY7" fmla="*/ 3550012 h 3571194"/>
              <a:gd name="connsiteX8" fmla="*/ 1781715 w 1781715"/>
              <a:gd name="connsiteY8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35477 w 1781715"/>
              <a:gd name="connsiteY3" fmla="*/ 922014 h 3571194"/>
              <a:gd name="connsiteX4" fmla="*/ 1077661 w 1781715"/>
              <a:gd name="connsiteY4" fmla="*/ 1664520 h 3571194"/>
              <a:gd name="connsiteX5" fmla="*/ 1222915 w 1781715"/>
              <a:gd name="connsiteY5" fmla="*/ 2686412 h 3571194"/>
              <a:gd name="connsiteX6" fmla="*/ 1493848 w 1781715"/>
              <a:gd name="connsiteY6" fmla="*/ 3329878 h 3571194"/>
              <a:gd name="connsiteX7" fmla="*/ 1730915 w 1781715"/>
              <a:gd name="connsiteY7" fmla="*/ 3550012 h 3571194"/>
              <a:gd name="connsiteX8" fmla="*/ 1781715 w 1781715"/>
              <a:gd name="connsiteY8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01653 w 1781715"/>
              <a:gd name="connsiteY3" fmla="*/ 922014 h 3571194"/>
              <a:gd name="connsiteX4" fmla="*/ 1077661 w 1781715"/>
              <a:gd name="connsiteY4" fmla="*/ 1664520 h 3571194"/>
              <a:gd name="connsiteX5" fmla="*/ 1222915 w 1781715"/>
              <a:gd name="connsiteY5" fmla="*/ 2686412 h 3571194"/>
              <a:gd name="connsiteX6" fmla="*/ 1493848 w 1781715"/>
              <a:gd name="connsiteY6" fmla="*/ 3329878 h 3571194"/>
              <a:gd name="connsiteX7" fmla="*/ 1730915 w 1781715"/>
              <a:gd name="connsiteY7" fmla="*/ 3550012 h 3571194"/>
              <a:gd name="connsiteX8" fmla="*/ 1781715 w 1781715"/>
              <a:gd name="connsiteY8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01653 w 1781715"/>
              <a:gd name="connsiteY3" fmla="*/ 922014 h 3571194"/>
              <a:gd name="connsiteX4" fmla="*/ 964914 w 1781715"/>
              <a:gd name="connsiteY4" fmla="*/ 1527389 h 3571194"/>
              <a:gd name="connsiteX5" fmla="*/ 1077661 w 1781715"/>
              <a:gd name="connsiteY5" fmla="*/ 1664520 h 3571194"/>
              <a:gd name="connsiteX6" fmla="*/ 1222915 w 1781715"/>
              <a:gd name="connsiteY6" fmla="*/ 2686412 h 3571194"/>
              <a:gd name="connsiteX7" fmla="*/ 1493848 w 1781715"/>
              <a:gd name="connsiteY7" fmla="*/ 3329878 h 3571194"/>
              <a:gd name="connsiteX8" fmla="*/ 1730915 w 1781715"/>
              <a:gd name="connsiteY8" fmla="*/ 3550012 h 3571194"/>
              <a:gd name="connsiteX9" fmla="*/ 1781715 w 1781715"/>
              <a:gd name="connsiteY9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01653 w 1781715"/>
              <a:gd name="connsiteY3" fmla="*/ 922014 h 3571194"/>
              <a:gd name="connsiteX4" fmla="*/ 964914 w 1781715"/>
              <a:gd name="connsiteY4" fmla="*/ 1527389 h 3571194"/>
              <a:gd name="connsiteX5" fmla="*/ 1077661 w 1781715"/>
              <a:gd name="connsiteY5" fmla="*/ 1664520 h 3571194"/>
              <a:gd name="connsiteX6" fmla="*/ 1194165 w 1781715"/>
              <a:gd name="connsiteY6" fmla="*/ 2056325 h 3571194"/>
              <a:gd name="connsiteX7" fmla="*/ 1222915 w 1781715"/>
              <a:gd name="connsiteY7" fmla="*/ 2686412 h 3571194"/>
              <a:gd name="connsiteX8" fmla="*/ 1493848 w 1781715"/>
              <a:gd name="connsiteY8" fmla="*/ 3329878 h 3571194"/>
              <a:gd name="connsiteX9" fmla="*/ 1730915 w 1781715"/>
              <a:gd name="connsiteY9" fmla="*/ 3550012 h 3571194"/>
              <a:gd name="connsiteX10" fmla="*/ 1781715 w 1781715"/>
              <a:gd name="connsiteY10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01653 w 1781715"/>
              <a:gd name="connsiteY3" fmla="*/ 922014 h 3571194"/>
              <a:gd name="connsiteX4" fmla="*/ 964914 w 1781715"/>
              <a:gd name="connsiteY4" fmla="*/ 1527389 h 3571194"/>
              <a:gd name="connsiteX5" fmla="*/ 1077661 w 1781715"/>
              <a:gd name="connsiteY5" fmla="*/ 1664520 h 3571194"/>
              <a:gd name="connsiteX6" fmla="*/ 1194165 w 1781715"/>
              <a:gd name="connsiteY6" fmla="*/ 2056325 h 3571194"/>
              <a:gd name="connsiteX7" fmla="*/ 1222915 w 1781715"/>
              <a:gd name="connsiteY7" fmla="*/ 2686412 h 3571194"/>
              <a:gd name="connsiteX8" fmla="*/ 1265572 w 1781715"/>
              <a:gd name="connsiteY8" fmla="*/ 2663624 h 3571194"/>
              <a:gd name="connsiteX9" fmla="*/ 1493848 w 1781715"/>
              <a:gd name="connsiteY9" fmla="*/ 3329878 h 3571194"/>
              <a:gd name="connsiteX10" fmla="*/ 1730915 w 1781715"/>
              <a:gd name="connsiteY10" fmla="*/ 3550012 h 3571194"/>
              <a:gd name="connsiteX11" fmla="*/ 1781715 w 1781715"/>
              <a:gd name="connsiteY11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01653 w 1781715"/>
              <a:gd name="connsiteY3" fmla="*/ 922014 h 3571194"/>
              <a:gd name="connsiteX4" fmla="*/ 964914 w 1781715"/>
              <a:gd name="connsiteY4" fmla="*/ 1527389 h 3571194"/>
              <a:gd name="connsiteX5" fmla="*/ 1077661 w 1781715"/>
              <a:gd name="connsiteY5" fmla="*/ 1664520 h 3571194"/>
              <a:gd name="connsiteX6" fmla="*/ 1194165 w 1781715"/>
              <a:gd name="connsiteY6" fmla="*/ 2056325 h 3571194"/>
              <a:gd name="connsiteX7" fmla="*/ 1222915 w 1781715"/>
              <a:gd name="connsiteY7" fmla="*/ 2686412 h 3571194"/>
              <a:gd name="connsiteX8" fmla="*/ 1265572 w 1781715"/>
              <a:gd name="connsiteY8" fmla="*/ 2663624 h 3571194"/>
              <a:gd name="connsiteX9" fmla="*/ 1408384 w 1781715"/>
              <a:gd name="connsiteY9" fmla="*/ 2839935 h 3571194"/>
              <a:gd name="connsiteX10" fmla="*/ 1493848 w 1781715"/>
              <a:gd name="connsiteY10" fmla="*/ 3329878 h 3571194"/>
              <a:gd name="connsiteX11" fmla="*/ 1730915 w 1781715"/>
              <a:gd name="connsiteY11" fmla="*/ 3550012 h 3571194"/>
              <a:gd name="connsiteX12" fmla="*/ 1781715 w 1781715"/>
              <a:gd name="connsiteY12" fmla="*/ 3550012 h 3571194"/>
              <a:gd name="connsiteX0" fmla="*/ 0 w 1781715"/>
              <a:gd name="connsiteY0" fmla="*/ 0 h 3571194"/>
              <a:gd name="connsiteX1" fmla="*/ 398689 w 1781715"/>
              <a:gd name="connsiteY1" fmla="*/ 203398 h 3571194"/>
              <a:gd name="connsiteX2" fmla="*/ 564415 w 1781715"/>
              <a:gd name="connsiteY2" fmla="*/ 265618 h 3571194"/>
              <a:gd name="connsiteX3" fmla="*/ 801653 w 1781715"/>
              <a:gd name="connsiteY3" fmla="*/ 922014 h 3571194"/>
              <a:gd name="connsiteX4" fmla="*/ 964914 w 1781715"/>
              <a:gd name="connsiteY4" fmla="*/ 1527389 h 3571194"/>
              <a:gd name="connsiteX5" fmla="*/ 1077661 w 1781715"/>
              <a:gd name="connsiteY5" fmla="*/ 1664520 h 3571194"/>
              <a:gd name="connsiteX6" fmla="*/ 1194165 w 1781715"/>
              <a:gd name="connsiteY6" fmla="*/ 2056325 h 3571194"/>
              <a:gd name="connsiteX7" fmla="*/ 1222915 w 1781715"/>
              <a:gd name="connsiteY7" fmla="*/ 2686412 h 3571194"/>
              <a:gd name="connsiteX8" fmla="*/ 1265572 w 1781715"/>
              <a:gd name="connsiteY8" fmla="*/ 2663624 h 3571194"/>
              <a:gd name="connsiteX9" fmla="*/ 1408384 w 1781715"/>
              <a:gd name="connsiteY9" fmla="*/ 2839935 h 3571194"/>
              <a:gd name="connsiteX10" fmla="*/ 1527672 w 1781715"/>
              <a:gd name="connsiteY10" fmla="*/ 3173156 h 3571194"/>
              <a:gd name="connsiteX11" fmla="*/ 1730915 w 1781715"/>
              <a:gd name="connsiteY11" fmla="*/ 3550012 h 3571194"/>
              <a:gd name="connsiteX12" fmla="*/ 1781715 w 1781715"/>
              <a:gd name="connsiteY12" fmla="*/ 3550012 h 3571194"/>
              <a:gd name="connsiteX0" fmla="*/ 0 w 1782477"/>
              <a:gd name="connsiteY0" fmla="*/ 0 h 3551488"/>
              <a:gd name="connsiteX1" fmla="*/ 398689 w 1782477"/>
              <a:gd name="connsiteY1" fmla="*/ 203398 h 3551488"/>
              <a:gd name="connsiteX2" fmla="*/ 564415 w 1782477"/>
              <a:gd name="connsiteY2" fmla="*/ 265618 h 3551488"/>
              <a:gd name="connsiteX3" fmla="*/ 801653 w 1782477"/>
              <a:gd name="connsiteY3" fmla="*/ 922014 h 3551488"/>
              <a:gd name="connsiteX4" fmla="*/ 964914 w 1782477"/>
              <a:gd name="connsiteY4" fmla="*/ 1527389 h 3551488"/>
              <a:gd name="connsiteX5" fmla="*/ 1077661 w 1782477"/>
              <a:gd name="connsiteY5" fmla="*/ 1664520 h 3551488"/>
              <a:gd name="connsiteX6" fmla="*/ 1194165 w 1782477"/>
              <a:gd name="connsiteY6" fmla="*/ 2056325 h 3551488"/>
              <a:gd name="connsiteX7" fmla="*/ 1222915 w 1782477"/>
              <a:gd name="connsiteY7" fmla="*/ 2686412 h 3551488"/>
              <a:gd name="connsiteX8" fmla="*/ 1265572 w 1782477"/>
              <a:gd name="connsiteY8" fmla="*/ 2663624 h 3551488"/>
              <a:gd name="connsiteX9" fmla="*/ 1408384 w 1782477"/>
              <a:gd name="connsiteY9" fmla="*/ 2839935 h 3551488"/>
              <a:gd name="connsiteX10" fmla="*/ 1527672 w 1782477"/>
              <a:gd name="connsiteY10" fmla="*/ 3173156 h 3551488"/>
              <a:gd name="connsiteX11" fmla="*/ 1745948 w 1782477"/>
              <a:gd name="connsiteY11" fmla="*/ 3373701 h 3551488"/>
              <a:gd name="connsiteX12" fmla="*/ 1781715 w 1782477"/>
              <a:gd name="connsiteY12" fmla="*/ 3550012 h 3551488"/>
              <a:gd name="connsiteX0" fmla="*/ 0 w 1962110"/>
              <a:gd name="connsiteY0" fmla="*/ 0 h 4196798"/>
              <a:gd name="connsiteX1" fmla="*/ 398689 w 1962110"/>
              <a:gd name="connsiteY1" fmla="*/ 203398 h 4196798"/>
              <a:gd name="connsiteX2" fmla="*/ 564415 w 1962110"/>
              <a:gd name="connsiteY2" fmla="*/ 265618 h 4196798"/>
              <a:gd name="connsiteX3" fmla="*/ 801653 w 1962110"/>
              <a:gd name="connsiteY3" fmla="*/ 922014 h 4196798"/>
              <a:gd name="connsiteX4" fmla="*/ 964914 w 1962110"/>
              <a:gd name="connsiteY4" fmla="*/ 1527389 h 4196798"/>
              <a:gd name="connsiteX5" fmla="*/ 1077661 w 1962110"/>
              <a:gd name="connsiteY5" fmla="*/ 1664520 h 4196798"/>
              <a:gd name="connsiteX6" fmla="*/ 1194165 w 1962110"/>
              <a:gd name="connsiteY6" fmla="*/ 2056325 h 4196798"/>
              <a:gd name="connsiteX7" fmla="*/ 1222915 w 1962110"/>
              <a:gd name="connsiteY7" fmla="*/ 2686412 h 4196798"/>
              <a:gd name="connsiteX8" fmla="*/ 1265572 w 1962110"/>
              <a:gd name="connsiteY8" fmla="*/ 2663624 h 4196798"/>
              <a:gd name="connsiteX9" fmla="*/ 1408384 w 1962110"/>
              <a:gd name="connsiteY9" fmla="*/ 2839935 h 4196798"/>
              <a:gd name="connsiteX10" fmla="*/ 1527672 w 1962110"/>
              <a:gd name="connsiteY10" fmla="*/ 3173156 h 4196798"/>
              <a:gd name="connsiteX11" fmla="*/ 1745948 w 1962110"/>
              <a:gd name="connsiteY11" fmla="*/ 3373701 h 4196798"/>
              <a:gd name="connsiteX12" fmla="*/ 1962110 w 1962110"/>
              <a:gd name="connsiteY12" fmla="*/ 4196490 h 4196798"/>
              <a:gd name="connsiteX0" fmla="*/ 0 w 1962110"/>
              <a:gd name="connsiteY0" fmla="*/ 0 h 4196798"/>
              <a:gd name="connsiteX1" fmla="*/ 398689 w 1962110"/>
              <a:gd name="connsiteY1" fmla="*/ 203398 h 4196798"/>
              <a:gd name="connsiteX2" fmla="*/ 564415 w 1962110"/>
              <a:gd name="connsiteY2" fmla="*/ 265618 h 4196798"/>
              <a:gd name="connsiteX3" fmla="*/ 801653 w 1962110"/>
              <a:gd name="connsiteY3" fmla="*/ 922014 h 4196798"/>
              <a:gd name="connsiteX4" fmla="*/ 964914 w 1962110"/>
              <a:gd name="connsiteY4" fmla="*/ 1527389 h 4196798"/>
              <a:gd name="connsiteX5" fmla="*/ 1077661 w 1962110"/>
              <a:gd name="connsiteY5" fmla="*/ 1664520 h 4196798"/>
              <a:gd name="connsiteX6" fmla="*/ 1194165 w 1962110"/>
              <a:gd name="connsiteY6" fmla="*/ 2056325 h 4196798"/>
              <a:gd name="connsiteX7" fmla="*/ 1207882 w 1962110"/>
              <a:gd name="connsiteY7" fmla="*/ 2470920 h 4196798"/>
              <a:gd name="connsiteX8" fmla="*/ 1265572 w 1962110"/>
              <a:gd name="connsiteY8" fmla="*/ 2663624 h 4196798"/>
              <a:gd name="connsiteX9" fmla="*/ 1408384 w 1962110"/>
              <a:gd name="connsiteY9" fmla="*/ 2839935 h 4196798"/>
              <a:gd name="connsiteX10" fmla="*/ 1527672 w 1962110"/>
              <a:gd name="connsiteY10" fmla="*/ 3173156 h 4196798"/>
              <a:gd name="connsiteX11" fmla="*/ 1745948 w 1962110"/>
              <a:gd name="connsiteY11" fmla="*/ 3373701 h 4196798"/>
              <a:gd name="connsiteX12" fmla="*/ 1962110 w 1962110"/>
              <a:gd name="connsiteY12" fmla="*/ 4196490 h 4196798"/>
              <a:gd name="connsiteX0" fmla="*/ 0 w 2223490"/>
              <a:gd name="connsiteY0" fmla="*/ 0 h 5069071"/>
              <a:gd name="connsiteX1" fmla="*/ 398689 w 2223490"/>
              <a:gd name="connsiteY1" fmla="*/ 203398 h 5069071"/>
              <a:gd name="connsiteX2" fmla="*/ 564415 w 2223490"/>
              <a:gd name="connsiteY2" fmla="*/ 265618 h 5069071"/>
              <a:gd name="connsiteX3" fmla="*/ 801653 w 2223490"/>
              <a:gd name="connsiteY3" fmla="*/ 922014 h 5069071"/>
              <a:gd name="connsiteX4" fmla="*/ 964914 w 2223490"/>
              <a:gd name="connsiteY4" fmla="*/ 1527389 h 5069071"/>
              <a:gd name="connsiteX5" fmla="*/ 1077661 w 2223490"/>
              <a:gd name="connsiteY5" fmla="*/ 1664520 h 5069071"/>
              <a:gd name="connsiteX6" fmla="*/ 1194165 w 2223490"/>
              <a:gd name="connsiteY6" fmla="*/ 2056325 h 5069071"/>
              <a:gd name="connsiteX7" fmla="*/ 1207882 w 2223490"/>
              <a:gd name="connsiteY7" fmla="*/ 2470920 h 5069071"/>
              <a:gd name="connsiteX8" fmla="*/ 1265572 w 2223490"/>
              <a:gd name="connsiteY8" fmla="*/ 2663624 h 5069071"/>
              <a:gd name="connsiteX9" fmla="*/ 1408384 w 2223490"/>
              <a:gd name="connsiteY9" fmla="*/ 2839935 h 5069071"/>
              <a:gd name="connsiteX10" fmla="*/ 1527672 w 2223490"/>
              <a:gd name="connsiteY10" fmla="*/ 3173156 h 5069071"/>
              <a:gd name="connsiteX11" fmla="*/ 1745948 w 2223490"/>
              <a:gd name="connsiteY11" fmla="*/ 3373701 h 5069071"/>
              <a:gd name="connsiteX12" fmla="*/ 2223490 w 2223490"/>
              <a:gd name="connsiteY12" fmla="*/ 5068921 h 5069071"/>
              <a:gd name="connsiteX0" fmla="*/ 0 w 2223490"/>
              <a:gd name="connsiteY0" fmla="*/ 0 h 5068921"/>
              <a:gd name="connsiteX1" fmla="*/ 398689 w 2223490"/>
              <a:gd name="connsiteY1" fmla="*/ 203398 h 5068921"/>
              <a:gd name="connsiteX2" fmla="*/ 564415 w 2223490"/>
              <a:gd name="connsiteY2" fmla="*/ 265618 h 5068921"/>
              <a:gd name="connsiteX3" fmla="*/ 801653 w 2223490"/>
              <a:gd name="connsiteY3" fmla="*/ 922014 h 5068921"/>
              <a:gd name="connsiteX4" fmla="*/ 964914 w 2223490"/>
              <a:gd name="connsiteY4" fmla="*/ 1527389 h 5068921"/>
              <a:gd name="connsiteX5" fmla="*/ 1077661 w 2223490"/>
              <a:gd name="connsiteY5" fmla="*/ 1664520 h 5068921"/>
              <a:gd name="connsiteX6" fmla="*/ 1194165 w 2223490"/>
              <a:gd name="connsiteY6" fmla="*/ 2056325 h 5068921"/>
              <a:gd name="connsiteX7" fmla="*/ 1207882 w 2223490"/>
              <a:gd name="connsiteY7" fmla="*/ 2470920 h 5068921"/>
              <a:gd name="connsiteX8" fmla="*/ 1265572 w 2223490"/>
              <a:gd name="connsiteY8" fmla="*/ 2663624 h 5068921"/>
              <a:gd name="connsiteX9" fmla="*/ 1408384 w 2223490"/>
              <a:gd name="connsiteY9" fmla="*/ 2839935 h 5068921"/>
              <a:gd name="connsiteX10" fmla="*/ 1527672 w 2223490"/>
              <a:gd name="connsiteY10" fmla="*/ 3173156 h 5068921"/>
              <a:gd name="connsiteX11" fmla="*/ 1745948 w 2223490"/>
              <a:gd name="connsiteY11" fmla="*/ 3373701 h 5068921"/>
              <a:gd name="connsiteX12" fmla="*/ 2098586 w 2223490"/>
              <a:gd name="connsiteY12" fmla="*/ 4172459 h 5068921"/>
              <a:gd name="connsiteX13" fmla="*/ 2223490 w 2223490"/>
              <a:gd name="connsiteY13" fmla="*/ 5068921 h 5068921"/>
              <a:gd name="connsiteX0" fmla="*/ 0 w 2421505"/>
              <a:gd name="connsiteY0" fmla="*/ 0 h 5105272"/>
              <a:gd name="connsiteX1" fmla="*/ 398689 w 2421505"/>
              <a:gd name="connsiteY1" fmla="*/ 203398 h 5105272"/>
              <a:gd name="connsiteX2" fmla="*/ 564415 w 2421505"/>
              <a:gd name="connsiteY2" fmla="*/ 265618 h 5105272"/>
              <a:gd name="connsiteX3" fmla="*/ 801653 w 2421505"/>
              <a:gd name="connsiteY3" fmla="*/ 922014 h 5105272"/>
              <a:gd name="connsiteX4" fmla="*/ 964914 w 2421505"/>
              <a:gd name="connsiteY4" fmla="*/ 1527389 h 5105272"/>
              <a:gd name="connsiteX5" fmla="*/ 1077661 w 2421505"/>
              <a:gd name="connsiteY5" fmla="*/ 1664520 h 5105272"/>
              <a:gd name="connsiteX6" fmla="*/ 1194165 w 2421505"/>
              <a:gd name="connsiteY6" fmla="*/ 2056325 h 5105272"/>
              <a:gd name="connsiteX7" fmla="*/ 1207882 w 2421505"/>
              <a:gd name="connsiteY7" fmla="*/ 2470920 h 5105272"/>
              <a:gd name="connsiteX8" fmla="*/ 1265572 w 2421505"/>
              <a:gd name="connsiteY8" fmla="*/ 2663624 h 5105272"/>
              <a:gd name="connsiteX9" fmla="*/ 1408384 w 2421505"/>
              <a:gd name="connsiteY9" fmla="*/ 2839935 h 5105272"/>
              <a:gd name="connsiteX10" fmla="*/ 1527672 w 2421505"/>
              <a:gd name="connsiteY10" fmla="*/ 3173156 h 5105272"/>
              <a:gd name="connsiteX11" fmla="*/ 1745948 w 2421505"/>
              <a:gd name="connsiteY11" fmla="*/ 3373701 h 5105272"/>
              <a:gd name="connsiteX12" fmla="*/ 2098586 w 2421505"/>
              <a:gd name="connsiteY12" fmla="*/ 4172459 h 5105272"/>
              <a:gd name="connsiteX13" fmla="*/ 2421505 w 2421505"/>
              <a:gd name="connsiteY13" fmla="*/ 5105272 h 5105272"/>
              <a:gd name="connsiteX0" fmla="*/ 0 w 2461108"/>
              <a:gd name="connsiteY0" fmla="*/ 0 h 4632704"/>
              <a:gd name="connsiteX1" fmla="*/ 398689 w 2461108"/>
              <a:gd name="connsiteY1" fmla="*/ 203398 h 4632704"/>
              <a:gd name="connsiteX2" fmla="*/ 564415 w 2461108"/>
              <a:gd name="connsiteY2" fmla="*/ 265618 h 4632704"/>
              <a:gd name="connsiteX3" fmla="*/ 801653 w 2461108"/>
              <a:gd name="connsiteY3" fmla="*/ 922014 h 4632704"/>
              <a:gd name="connsiteX4" fmla="*/ 964914 w 2461108"/>
              <a:gd name="connsiteY4" fmla="*/ 1527389 h 4632704"/>
              <a:gd name="connsiteX5" fmla="*/ 1077661 w 2461108"/>
              <a:gd name="connsiteY5" fmla="*/ 1664520 h 4632704"/>
              <a:gd name="connsiteX6" fmla="*/ 1194165 w 2461108"/>
              <a:gd name="connsiteY6" fmla="*/ 2056325 h 4632704"/>
              <a:gd name="connsiteX7" fmla="*/ 1207882 w 2461108"/>
              <a:gd name="connsiteY7" fmla="*/ 2470920 h 4632704"/>
              <a:gd name="connsiteX8" fmla="*/ 1265572 w 2461108"/>
              <a:gd name="connsiteY8" fmla="*/ 2663624 h 4632704"/>
              <a:gd name="connsiteX9" fmla="*/ 1408384 w 2461108"/>
              <a:gd name="connsiteY9" fmla="*/ 2839935 h 4632704"/>
              <a:gd name="connsiteX10" fmla="*/ 1527672 w 2461108"/>
              <a:gd name="connsiteY10" fmla="*/ 3173156 h 4632704"/>
              <a:gd name="connsiteX11" fmla="*/ 1745948 w 2461108"/>
              <a:gd name="connsiteY11" fmla="*/ 3373701 h 4632704"/>
              <a:gd name="connsiteX12" fmla="*/ 2098586 w 2461108"/>
              <a:gd name="connsiteY12" fmla="*/ 4172459 h 4632704"/>
              <a:gd name="connsiteX13" fmla="*/ 2461108 w 2461108"/>
              <a:gd name="connsiteY13" fmla="*/ 4632704 h 4632704"/>
              <a:gd name="connsiteX0" fmla="*/ 0 w 2453187"/>
              <a:gd name="connsiteY0" fmla="*/ 0 h 5723243"/>
              <a:gd name="connsiteX1" fmla="*/ 398689 w 2453187"/>
              <a:gd name="connsiteY1" fmla="*/ 203398 h 5723243"/>
              <a:gd name="connsiteX2" fmla="*/ 564415 w 2453187"/>
              <a:gd name="connsiteY2" fmla="*/ 265618 h 5723243"/>
              <a:gd name="connsiteX3" fmla="*/ 801653 w 2453187"/>
              <a:gd name="connsiteY3" fmla="*/ 922014 h 5723243"/>
              <a:gd name="connsiteX4" fmla="*/ 964914 w 2453187"/>
              <a:gd name="connsiteY4" fmla="*/ 1527389 h 5723243"/>
              <a:gd name="connsiteX5" fmla="*/ 1077661 w 2453187"/>
              <a:gd name="connsiteY5" fmla="*/ 1664520 h 5723243"/>
              <a:gd name="connsiteX6" fmla="*/ 1194165 w 2453187"/>
              <a:gd name="connsiteY6" fmla="*/ 2056325 h 5723243"/>
              <a:gd name="connsiteX7" fmla="*/ 1207882 w 2453187"/>
              <a:gd name="connsiteY7" fmla="*/ 2470920 h 5723243"/>
              <a:gd name="connsiteX8" fmla="*/ 1265572 w 2453187"/>
              <a:gd name="connsiteY8" fmla="*/ 2663624 h 5723243"/>
              <a:gd name="connsiteX9" fmla="*/ 1408384 w 2453187"/>
              <a:gd name="connsiteY9" fmla="*/ 2839935 h 5723243"/>
              <a:gd name="connsiteX10" fmla="*/ 1527672 w 2453187"/>
              <a:gd name="connsiteY10" fmla="*/ 3173156 h 5723243"/>
              <a:gd name="connsiteX11" fmla="*/ 1745948 w 2453187"/>
              <a:gd name="connsiteY11" fmla="*/ 3373701 h 5723243"/>
              <a:gd name="connsiteX12" fmla="*/ 2098586 w 2453187"/>
              <a:gd name="connsiteY12" fmla="*/ 4172459 h 5723243"/>
              <a:gd name="connsiteX13" fmla="*/ 2453187 w 2453187"/>
              <a:gd name="connsiteY13" fmla="*/ 5723243 h 5723243"/>
              <a:gd name="connsiteX0" fmla="*/ 0 w 2286854"/>
              <a:gd name="connsiteY0" fmla="*/ 0 h 5323379"/>
              <a:gd name="connsiteX1" fmla="*/ 398689 w 2286854"/>
              <a:gd name="connsiteY1" fmla="*/ 203398 h 5323379"/>
              <a:gd name="connsiteX2" fmla="*/ 564415 w 2286854"/>
              <a:gd name="connsiteY2" fmla="*/ 265618 h 5323379"/>
              <a:gd name="connsiteX3" fmla="*/ 801653 w 2286854"/>
              <a:gd name="connsiteY3" fmla="*/ 922014 h 5323379"/>
              <a:gd name="connsiteX4" fmla="*/ 964914 w 2286854"/>
              <a:gd name="connsiteY4" fmla="*/ 1527389 h 5323379"/>
              <a:gd name="connsiteX5" fmla="*/ 1077661 w 2286854"/>
              <a:gd name="connsiteY5" fmla="*/ 1664520 h 5323379"/>
              <a:gd name="connsiteX6" fmla="*/ 1194165 w 2286854"/>
              <a:gd name="connsiteY6" fmla="*/ 2056325 h 5323379"/>
              <a:gd name="connsiteX7" fmla="*/ 1207882 w 2286854"/>
              <a:gd name="connsiteY7" fmla="*/ 2470920 h 5323379"/>
              <a:gd name="connsiteX8" fmla="*/ 1265572 w 2286854"/>
              <a:gd name="connsiteY8" fmla="*/ 2663624 h 5323379"/>
              <a:gd name="connsiteX9" fmla="*/ 1408384 w 2286854"/>
              <a:gd name="connsiteY9" fmla="*/ 2839935 h 5323379"/>
              <a:gd name="connsiteX10" fmla="*/ 1527672 w 2286854"/>
              <a:gd name="connsiteY10" fmla="*/ 3173156 h 5323379"/>
              <a:gd name="connsiteX11" fmla="*/ 1745948 w 2286854"/>
              <a:gd name="connsiteY11" fmla="*/ 3373701 h 5323379"/>
              <a:gd name="connsiteX12" fmla="*/ 2098586 w 2286854"/>
              <a:gd name="connsiteY12" fmla="*/ 4172459 h 5323379"/>
              <a:gd name="connsiteX13" fmla="*/ 2286854 w 2286854"/>
              <a:gd name="connsiteY13" fmla="*/ 5323379 h 5323379"/>
              <a:gd name="connsiteX0" fmla="*/ 0 w 2286854"/>
              <a:gd name="connsiteY0" fmla="*/ 0 h 5323379"/>
              <a:gd name="connsiteX1" fmla="*/ 398689 w 2286854"/>
              <a:gd name="connsiteY1" fmla="*/ 203398 h 5323379"/>
              <a:gd name="connsiteX2" fmla="*/ 564415 w 2286854"/>
              <a:gd name="connsiteY2" fmla="*/ 265618 h 5323379"/>
              <a:gd name="connsiteX3" fmla="*/ 801653 w 2286854"/>
              <a:gd name="connsiteY3" fmla="*/ 922014 h 5323379"/>
              <a:gd name="connsiteX4" fmla="*/ 964914 w 2286854"/>
              <a:gd name="connsiteY4" fmla="*/ 1527389 h 5323379"/>
              <a:gd name="connsiteX5" fmla="*/ 1077661 w 2286854"/>
              <a:gd name="connsiteY5" fmla="*/ 1664520 h 5323379"/>
              <a:gd name="connsiteX6" fmla="*/ 1194165 w 2286854"/>
              <a:gd name="connsiteY6" fmla="*/ 2056325 h 5323379"/>
              <a:gd name="connsiteX7" fmla="*/ 1207882 w 2286854"/>
              <a:gd name="connsiteY7" fmla="*/ 2470920 h 5323379"/>
              <a:gd name="connsiteX8" fmla="*/ 1265572 w 2286854"/>
              <a:gd name="connsiteY8" fmla="*/ 2663624 h 5323379"/>
              <a:gd name="connsiteX9" fmla="*/ 1408384 w 2286854"/>
              <a:gd name="connsiteY9" fmla="*/ 2839935 h 5323379"/>
              <a:gd name="connsiteX10" fmla="*/ 1527672 w 2286854"/>
              <a:gd name="connsiteY10" fmla="*/ 3173156 h 5323379"/>
              <a:gd name="connsiteX11" fmla="*/ 1745948 w 2286854"/>
              <a:gd name="connsiteY11" fmla="*/ 3373701 h 5323379"/>
              <a:gd name="connsiteX12" fmla="*/ 1892651 w 2286854"/>
              <a:gd name="connsiteY12" fmla="*/ 3917997 h 5323379"/>
              <a:gd name="connsiteX13" fmla="*/ 2098586 w 2286854"/>
              <a:gd name="connsiteY13" fmla="*/ 4172459 h 5323379"/>
              <a:gd name="connsiteX14" fmla="*/ 2286854 w 2286854"/>
              <a:gd name="connsiteY14" fmla="*/ 5323379 h 5323379"/>
              <a:gd name="connsiteX0" fmla="*/ 0 w 2286854"/>
              <a:gd name="connsiteY0" fmla="*/ 0 h 5323379"/>
              <a:gd name="connsiteX1" fmla="*/ 398689 w 2286854"/>
              <a:gd name="connsiteY1" fmla="*/ 203398 h 5323379"/>
              <a:gd name="connsiteX2" fmla="*/ 564415 w 2286854"/>
              <a:gd name="connsiteY2" fmla="*/ 265618 h 5323379"/>
              <a:gd name="connsiteX3" fmla="*/ 801653 w 2286854"/>
              <a:gd name="connsiteY3" fmla="*/ 922014 h 5323379"/>
              <a:gd name="connsiteX4" fmla="*/ 964914 w 2286854"/>
              <a:gd name="connsiteY4" fmla="*/ 1527389 h 5323379"/>
              <a:gd name="connsiteX5" fmla="*/ 1077661 w 2286854"/>
              <a:gd name="connsiteY5" fmla="*/ 1664520 h 5323379"/>
              <a:gd name="connsiteX6" fmla="*/ 1194165 w 2286854"/>
              <a:gd name="connsiteY6" fmla="*/ 2056325 h 5323379"/>
              <a:gd name="connsiteX7" fmla="*/ 1207882 w 2286854"/>
              <a:gd name="connsiteY7" fmla="*/ 2470920 h 5323379"/>
              <a:gd name="connsiteX8" fmla="*/ 1265572 w 2286854"/>
              <a:gd name="connsiteY8" fmla="*/ 2663624 h 5323379"/>
              <a:gd name="connsiteX9" fmla="*/ 1408384 w 2286854"/>
              <a:gd name="connsiteY9" fmla="*/ 2839935 h 5323379"/>
              <a:gd name="connsiteX10" fmla="*/ 1527672 w 2286854"/>
              <a:gd name="connsiteY10" fmla="*/ 3173156 h 5323379"/>
              <a:gd name="connsiteX11" fmla="*/ 1745948 w 2286854"/>
              <a:gd name="connsiteY11" fmla="*/ 3373701 h 5323379"/>
              <a:gd name="connsiteX12" fmla="*/ 1892651 w 2286854"/>
              <a:gd name="connsiteY12" fmla="*/ 3917997 h 5323379"/>
              <a:gd name="connsiteX13" fmla="*/ 2098586 w 2286854"/>
              <a:gd name="connsiteY13" fmla="*/ 4172459 h 5323379"/>
              <a:gd name="connsiteX14" fmla="*/ 2217395 w 2286854"/>
              <a:gd name="connsiteY14" fmla="*/ 4572321 h 5323379"/>
              <a:gd name="connsiteX15" fmla="*/ 2286854 w 2286854"/>
              <a:gd name="connsiteY15" fmla="*/ 5323379 h 5323379"/>
              <a:gd name="connsiteX0" fmla="*/ 0 w 2286854"/>
              <a:gd name="connsiteY0" fmla="*/ 0 h 5323379"/>
              <a:gd name="connsiteX1" fmla="*/ 189723 w 2286854"/>
              <a:gd name="connsiteY1" fmla="*/ 282867 h 5323379"/>
              <a:gd name="connsiteX2" fmla="*/ 398689 w 2286854"/>
              <a:gd name="connsiteY2" fmla="*/ 203398 h 5323379"/>
              <a:gd name="connsiteX3" fmla="*/ 564415 w 2286854"/>
              <a:gd name="connsiteY3" fmla="*/ 265618 h 5323379"/>
              <a:gd name="connsiteX4" fmla="*/ 801653 w 2286854"/>
              <a:gd name="connsiteY4" fmla="*/ 922014 h 5323379"/>
              <a:gd name="connsiteX5" fmla="*/ 964914 w 2286854"/>
              <a:gd name="connsiteY5" fmla="*/ 1527389 h 5323379"/>
              <a:gd name="connsiteX6" fmla="*/ 1077661 w 2286854"/>
              <a:gd name="connsiteY6" fmla="*/ 1664520 h 5323379"/>
              <a:gd name="connsiteX7" fmla="*/ 1194165 w 2286854"/>
              <a:gd name="connsiteY7" fmla="*/ 2056325 h 5323379"/>
              <a:gd name="connsiteX8" fmla="*/ 1207882 w 2286854"/>
              <a:gd name="connsiteY8" fmla="*/ 2470920 h 5323379"/>
              <a:gd name="connsiteX9" fmla="*/ 1265572 w 2286854"/>
              <a:gd name="connsiteY9" fmla="*/ 2663624 h 5323379"/>
              <a:gd name="connsiteX10" fmla="*/ 1408384 w 2286854"/>
              <a:gd name="connsiteY10" fmla="*/ 2839935 h 5323379"/>
              <a:gd name="connsiteX11" fmla="*/ 1527672 w 2286854"/>
              <a:gd name="connsiteY11" fmla="*/ 3173156 h 5323379"/>
              <a:gd name="connsiteX12" fmla="*/ 1745948 w 2286854"/>
              <a:gd name="connsiteY12" fmla="*/ 3373701 h 5323379"/>
              <a:gd name="connsiteX13" fmla="*/ 1892651 w 2286854"/>
              <a:gd name="connsiteY13" fmla="*/ 3917997 h 5323379"/>
              <a:gd name="connsiteX14" fmla="*/ 2098586 w 2286854"/>
              <a:gd name="connsiteY14" fmla="*/ 4172459 h 5323379"/>
              <a:gd name="connsiteX15" fmla="*/ 2217395 w 2286854"/>
              <a:gd name="connsiteY15" fmla="*/ 4572321 h 5323379"/>
              <a:gd name="connsiteX16" fmla="*/ 2286854 w 2286854"/>
              <a:gd name="connsiteY16" fmla="*/ 5323379 h 5323379"/>
              <a:gd name="connsiteX0" fmla="*/ 0 w 2286854"/>
              <a:gd name="connsiteY0" fmla="*/ 193054 h 5516433"/>
              <a:gd name="connsiteX1" fmla="*/ 197644 w 2286854"/>
              <a:gd name="connsiteY1" fmla="*/ 3354 h 5516433"/>
              <a:gd name="connsiteX2" fmla="*/ 398689 w 2286854"/>
              <a:gd name="connsiteY2" fmla="*/ 396452 h 5516433"/>
              <a:gd name="connsiteX3" fmla="*/ 564415 w 2286854"/>
              <a:gd name="connsiteY3" fmla="*/ 458672 h 5516433"/>
              <a:gd name="connsiteX4" fmla="*/ 801653 w 2286854"/>
              <a:gd name="connsiteY4" fmla="*/ 1115068 h 5516433"/>
              <a:gd name="connsiteX5" fmla="*/ 964914 w 2286854"/>
              <a:gd name="connsiteY5" fmla="*/ 1720443 h 5516433"/>
              <a:gd name="connsiteX6" fmla="*/ 1077661 w 2286854"/>
              <a:gd name="connsiteY6" fmla="*/ 1857574 h 5516433"/>
              <a:gd name="connsiteX7" fmla="*/ 1194165 w 2286854"/>
              <a:gd name="connsiteY7" fmla="*/ 2249379 h 5516433"/>
              <a:gd name="connsiteX8" fmla="*/ 1207882 w 2286854"/>
              <a:gd name="connsiteY8" fmla="*/ 2663974 h 5516433"/>
              <a:gd name="connsiteX9" fmla="*/ 1265572 w 2286854"/>
              <a:gd name="connsiteY9" fmla="*/ 2856678 h 5516433"/>
              <a:gd name="connsiteX10" fmla="*/ 1408384 w 2286854"/>
              <a:gd name="connsiteY10" fmla="*/ 3032989 h 5516433"/>
              <a:gd name="connsiteX11" fmla="*/ 1527672 w 2286854"/>
              <a:gd name="connsiteY11" fmla="*/ 3366210 h 5516433"/>
              <a:gd name="connsiteX12" fmla="*/ 1745948 w 2286854"/>
              <a:gd name="connsiteY12" fmla="*/ 3566755 h 5516433"/>
              <a:gd name="connsiteX13" fmla="*/ 1892651 w 2286854"/>
              <a:gd name="connsiteY13" fmla="*/ 4111051 h 5516433"/>
              <a:gd name="connsiteX14" fmla="*/ 2098586 w 2286854"/>
              <a:gd name="connsiteY14" fmla="*/ 4365513 h 5516433"/>
              <a:gd name="connsiteX15" fmla="*/ 2217395 w 2286854"/>
              <a:gd name="connsiteY15" fmla="*/ 4765375 h 5516433"/>
              <a:gd name="connsiteX16" fmla="*/ 2286854 w 2286854"/>
              <a:gd name="connsiteY16" fmla="*/ 5516433 h 5516433"/>
              <a:gd name="connsiteX0" fmla="*/ 0 w 2286854"/>
              <a:gd name="connsiteY0" fmla="*/ 19486 h 5524621"/>
              <a:gd name="connsiteX1" fmla="*/ 197644 w 2286854"/>
              <a:gd name="connsiteY1" fmla="*/ 11542 h 5524621"/>
              <a:gd name="connsiteX2" fmla="*/ 398689 w 2286854"/>
              <a:gd name="connsiteY2" fmla="*/ 404640 h 5524621"/>
              <a:gd name="connsiteX3" fmla="*/ 564415 w 2286854"/>
              <a:gd name="connsiteY3" fmla="*/ 466860 h 5524621"/>
              <a:gd name="connsiteX4" fmla="*/ 801653 w 2286854"/>
              <a:gd name="connsiteY4" fmla="*/ 1123256 h 5524621"/>
              <a:gd name="connsiteX5" fmla="*/ 964914 w 2286854"/>
              <a:gd name="connsiteY5" fmla="*/ 1728631 h 5524621"/>
              <a:gd name="connsiteX6" fmla="*/ 1077661 w 2286854"/>
              <a:gd name="connsiteY6" fmla="*/ 1865762 h 5524621"/>
              <a:gd name="connsiteX7" fmla="*/ 1194165 w 2286854"/>
              <a:gd name="connsiteY7" fmla="*/ 2257567 h 5524621"/>
              <a:gd name="connsiteX8" fmla="*/ 1207882 w 2286854"/>
              <a:gd name="connsiteY8" fmla="*/ 2672162 h 5524621"/>
              <a:gd name="connsiteX9" fmla="*/ 1265572 w 2286854"/>
              <a:gd name="connsiteY9" fmla="*/ 2864866 h 5524621"/>
              <a:gd name="connsiteX10" fmla="*/ 1408384 w 2286854"/>
              <a:gd name="connsiteY10" fmla="*/ 3041177 h 5524621"/>
              <a:gd name="connsiteX11" fmla="*/ 1527672 w 2286854"/>
              <a:gd name="connsiteY11" fmla="*/ 3374398 h 5524621"/>
              <a:gd name="connsiteX12" fmla="*/ 1745948 w 2286854"/>
              <a:gd name="connsiteY12" fmla="*/ 3574943 h 5524621"/>
              <a:gd name="connsiteX13" fmla="*/ 1892651 w 2286854"/>
              <a:gd name="connsiteY13" fmla="*/ 4119239 h 5524621"/>
              <a:gd name="connsiteX14" fmla="*/ 2098586 w 2286854"/>
              <a:gd name="connsiteY14" fmla="*/ 4373701 h 5524621"/>
              <a:gd name="connsiteX15" fmla="*/ 2217395 w 2286854"/>
              <a:gd name="connsiteY15" fmla="*/ 4773563 h 5524621"/>
              <a:gd name="connsiteX16" fmla="*/ 2286854 w 2286854"/>
              <a:gd name="connsiteY16" fmla="*/ 5524621 h 5524621"/>
              <a:gd name="connsiteX0" fmla="*/ 0 w 2286854"/>
              <a:gd name="connsiteY0" fmla="*/ 0 h 5505135"/>
              <a:gd name="connsiteX1" fmla="*/ 205564 w 2286854"/>
              <a:gd name="connsiteY1" fmla="*/ 282867 h 5505135"/>
              <a:gd name="connsiteX2" fmla="*/ 398689 w 2286854"/>
              <a:gd name="connsiteY2" fmla="*/ 385154 h 5505135"/>
              <a:gd name="connsiteX3" fmla="*/ 564415 w 2286854"/>
              <a:gd name="connsiteY3" fmla="*/ 447374 h 5505135"/>
              <a:gd name="connsiteX4" fmla="*/ 801653 w 2286854"/>
              <a:gd name="connsiteY4" fmla="*/ 1103770 h 5505135"/>
              <a:gd name="connsiteX5" fmla="*/ 964914 w 2286854"/>
              <a:gd name="connsiteY5" fmla="*/ 1709145 h 5505135"/>
              <a:gd name="connsiteX6" fmla="*/ 1077661 w 2286854"/>
              <a:gd name="connsiteY6" fmla="*/ 1846276 h 5505135"/>
              <a:gd name="connsiteX7" fmla="*/ 1194165 w 2286854"/>
              <a:gd name="connsiteY7" fmla="*/ 2238081 h 5505135"/>
              <a:gd name="connsiteX8" fmla="*/ 1207882 w 2286854"/>
              <a:gd name="connsiteY8" fmla="*/ 2652676 h 5505135"/>
              <a:gd name="connsiteX9" fmla="*/ 1265572 w 2286854"/>
              <a:gd name="connsiteY9" fmla="*/ 2845380 h 5505135"/>
              <a:gd name="connsiteX10" fmla="*/ 1408384 w 2286854"/>
              <a:gd name="connsiteY10" fmla="*/ 3021691 h 5505135"/>
              <a:gd name="connsiteX11" fmla="*/ 1527672 w 2286854"/>
              <a:gd name="connsiteY11" fmla="*/ 3354912 h 5505135"/>
              <a:gd name="connsiteX12" fmla="*/ 1745948 w 2286854"/>
              <a:gd name="connsiteY12" fmla="*/ 3555457 h 5505135"/>
              <a:gd name="connsiteX13" fmla="*/ 1892651 w 2286854"/>
              <a:gd name="connsiteY13" fmla="*/ 4099753 h 5505135"/>
              <a:gd name="connsiteX14" fmla="*/ 2098586 w 2286854"/>
              <a:gd name="connsiteY14" fmla="*/ 4354215 h 5505135"/>
              <a:gd name="connsiteX15" fmla="*/ 2217395 w 2286854"/>
              <a:gd name="connsiteY15" fmla="*/ 4754077 h 5505135"/>
              <a:gd name="connsiteX16" fmla="*/ 2286854 w 2286854"/>
              <a:gd name="connsiteY16" fmla="*/ 5505135 h 5505135"/>
              <a:gd name="connsiteX0" fmla="*/ 0 w 2286854"/>
              <a:gd name="connsiteY0" fmla="*/ 0 h 5505135"/>
              <a:gd name="connsiteX1" fmla="*/ 205564 w 2286854"/>
              <a:gd name="connsiteY1" fmla="*/ 282867 h 5505135"/>
              <a:gd name="connsiteX2" fmla="*/ 398689 w 2286854"/>
              <a:gd name="connsiteY2" fmla="*/ 385154 h 5505135"/>
              <a:gd name="connsiteX3" fmla="*/ 580256 w 2286854"/>
              <a:gd name="connsiteY3" fmla="*/ 810886 h 5505135"/>
              <a:gd name="connsiteX4" fmla="*/ 801653 w 2286854"/>
              <a:gd name="connsiteY4" fmla="*/ 1103770 h 5505135"/>
              <a:gd name="connsiteX5" fmla="*/ 964914 w 2286854"/>
              <a:gd name="connsiteY5" fmla="*/ 1709145 h 5505135"/>
              <a:gd name="connsiteX6" fmla="*/ 1077661 w 2286854"/>
              <a:gd name="connsiteY6" fmla="*/ 1846276 h 5505135"/>
              <a:gd name="connsiteX7" fmla="*/ 1194165 w 2286854"/>
              <a:gd name="connsiteY7" fmla="*/ 2238081 h 5505135"/>
              <a:gd name="connsiteX8" fmla="*/ 1207882 w 2286854"/>
              <a:gd name="connsiteY8" fmla="*/ 2652676 h 5505135"/>
              <a:gd name="connsiteX9" fmla="*/ 1265572 w 2286854"/>
              <a:gd name="connsiteY9" fmla="*/ 2845380 h 5505135"/>
              <a:gd name="connsiteX10" fmla="*/ 1408384 w 2286854"/>
              <a:gd name="connsiteY10" fmla="*/ 3021691 h 5505135"/>
              <a:gd name="connsiteX11" fmla="*/ 1527672 w 2286854"/>
              <a:gd name="connsiteY11" fmla="*/ 3354912 h 5505135"/>
              <a:gd name="connsiteX12" fmla="*/ 1745948 w 2286854"/>
              <a:gd name="connsiteY12" fmla="*/ 3555457 h 5505135"/>
              <a:gd name="connsiteX13" fmla="*/ 1892651 w 2286854"/>
              <a:gd name="connsiteY13" fmla="*/ 4099753 h 5505135"/>
              <a:gd name="connsiteX14" fmla="*/ 2098586 w 2286854"/>
              <a:gd name="connsiteY14" fmla="*/ 4354215 h 5505135"/>
              <a:gd name="connsiteX15" fmla="*/ 2217395 w 2286854"/>
              <a:gd name="connsiteY15" fmla="*/ 4754077 h 5505135"/>
              <a:gd name="connsiteX16" fmla="*/ 2286854 w 2286854"/>
              <a:gd name="connsiteY16" fmla="*/ 5505135 h 5505135"/>
              <a:gd name="connsiteX0" fmla="*/ 0 w 2286854"/>
              <a:gd name="connsiteY0" fmla="*/ 0 h 5505135"/>
              <a:gd name="connsiteX1" fmla="*/ 205564 w 2286854"/>
              <a:gd name="connsiteY1" fmla="*/ 282867 h 5505135"/>
              <a:gd name="connsiteX2" fmla="*/ 398689 w 2286854"/>
              <a:gd name="connsiteY2" fmla="*/ 385154 h 5505135"/>
              <a:gd name="connsiteX3" fmla="*/ 580256 w 2286854"/>
              <a:gd name="connsiteY3" fmla="*/ 810886 h 5505135"/>
              <a:gd name="connsiteX4" fmla="*/ 865018 w 2286854"/>
              <a:gd name="connsiteY4" fmla="*/ 1031067 h 5505135"/>
              <a:gd name="connsiteX5" fmla="*/ 964914 w 2286854"/>
              <a:gd name="connsiteY5" fmla="*/ 1709145 h 5505135"/>
              <a:gd name="connsiteX6" fmla="*/ 1077661 w 2286854"/>
              <a:gd name="connsiteY6" fmla="*/ 1846276 h 5505135"/>
              <a:gd name="connsiteX7" fmla="*/ 1194165 w 2286854"/>
              <a:gd name="connsiteY7" fmla="*/ 2238081 h 5505135"/>
              <a:gd name="connsiteX8" fmla="*/ 1207882 w 2286854"/>
              <a:gd name="connsiteY8" fmla="*/ 2652676 h 5505135"/>
              <a:gd name="connsiteX9" fmla="*/ 1265572 w 2286854"/>
              <a:gd name="connsiteY9" fmla="*/ 2845380 h 5505135"/>
              <a:gd name="connsiteX10" fmla="*/ 1408384 w 2286854"/>
              <a:gd name="connsiteY10" fmla="*/ 3021691 h 5505135"/>
              <a:gd name="connsiteX11" fmla="*/ 1527672 w 2286854"/>
              <a:gd name="connsiteY11" fmla="*/ 3354912 h 5505135"/>
              <a:gd name="connsiteX12" fmla="*/ 1745948 w 2286854"/>
              <a:gd name="connsiteY12" fmla="*/ 3555457 h 5505135"/>
              <a:gd name="connsiteX13" fmla="*/ 1892651 w 2286854"/>
              <a:gd name="connsiteY13" fmla="*/ 4099753 h 5505135"/>
              <a:gd name="connsiteX14" fmla="*/ 2098586 w 2286854"/>
              <a:gd name="connsiteY14" fmla="*/ 4354215 h 5505135"/>
              <a:gd name="connsiteX15" fmla="*/ 2217395 w 2286854"/>
              <a:gd name="connsiteY15" fmla="*/ 4754077 h 5505135"/>
              <a:gd name="connsiteX16" fmla="*/ 2286854 w 2286854"/>
              <a:gd name="connsiteY16" fmla="*/ 5505135 h 5505135"/>
              <a:gd name="connsiteX0" fmla="*/ 0 w 2604285"/>
              <a:gd name="connsiteY0" fmla="*/ 0 h 7393678"/>
              <a:gd name="connsiteX1" fmla="*/ 522995 w 2604285"/>
              <a:gd name="connsiteY1" fmla="*/ 2171410 h 7393678"/>
              <a:gd name="connsiteX2" fmla="*/ 716120 w 2604285"/>
              <a:gd name="connsiteY2" fmla="*/ 2273697 h 7393678"/>
              <a:gd name="connsiteX3" fmla="*/ 897687 w 2604285"/>
              <a:gd name="connsiteY3" fmla="*/ 2699429 h 7393678"/>
              <a:gd name="connsiteX4" fmla="*/ 1182449 w 2604285"/>
              <a:gd name="connsiteY4" fmla="*/ 2919610 h 7393678"/>
              <a:gd name="connsiteX5" fmla="*/ 1282345 w 2604285"/>
              <a:gd name="connsiteY5" fmla="*/ 3597688 h 7393678"/>
              <a:gd name="connsiteX6" fmla="*/ 1395092 w 2604285"/>
              <a:gd name="connsiteY6" fmla="*/ 3734819 h 7393678"/>
              <a:gd name="connsiteX7" fmla="*/ 1511596 w 2604285"/>
              <a:gd name="connsiteY7" fmla="*/ 4126624 h 7393678"/>
              <a:gd name="connsiteX8" fmla="*/ 1525313 w 2604285"/>
              <a:gd name="connsiteY8" fmla="*/ 4541219 h 7393678"/>
              <a:gd name="connsiteX9" fmla="*/ 1583003 w 2604285"/>
              <a:gd name="connsiteY9" fmla="*/ 4733923 h 7393678"/>
              <a:gd name="connsiteX10" fmla="*/ 1725815 w 2604285"/>
              <a:gd name="connsiteY10" fmla="*/ 4910234 h 7393678"/>
              <a:gd name="connsiteX11" fmla="*/ 1845103 w 2604285"/>
              <a:gd name="connsiteY11" fmla="*/ 5243455 h 7393678"/>
              <a:gd name="connsiteX12" fmla="*/ 2063379 w 2604285"/>
              <a:gd name="connsiteY12" fmla="*/ 5444000 h 7393678"/>
              <a:gd name="connsiteX13" fmla="*/ 2210082 w 2604285"/>
              <a:gd name="connsiteY13" fmla="*/ 5988296 h 7393678"/>
              <a:gd name="connsiteX14" fmla="*/ 2416017 w 2604285"/>
              <a:gd name="connsiteY14" fmla="*/ 6242758 h 7393678"/>
              <a:gd name="connsiteX15" fmla="*/ 2534826 w 2604285"/>
              <a:gd name="connsiteY15" fmla="*/ 6642620 h 7393678"/>
              <a:gd name="connsiteX16" fmla="*/ 2604285 w 2604285"/>
              <a:gd name="connsiteY16" fmla="*/ 7393678 h 7393678"/>
              <a:gd name="connsiteX0" fmla="*/ 0 w 2604285"/>
              <a:gd name="connsiteY0" fmla="*/ 0 h 7393678"/>
              <a:gd name="connsiteX1" fmla="*/ 293842 w 2604285"/>
              <a:gd name="connsiteY1" fmla="*/ 1812368 h 7393678"/>
              <a:gd name="connsiteX2" fmla="*/ 522995 w 2604285"/>
              <a:gd name="connsiteY2" fmla="*/ 2171410 h 7393678"/>
              <a:gd name="connsiteX3" fmla="*/ 716120 w 2604285"/>
              <a:gd name="connsiteY3" fmla="*/ 2273697 h 7393678"/>
              <a:gd name="connsiteX4" fmla="*/ 897687 w 2604285"/>
              <a:gd name="connsiteY4" fmla="*/ 2699429 h 7393678"/>
              <a:gd name="connsiteX5" fmla="*/ 1182449 w 2604285"/>
              <a:gd name="connsiteY5" fmla="*/ 2919610 h 7393678"/>
              <a:gd name="connsiteX6" fmla="*/ 1282345 w 2604285"/>
              <a:gd name="connsiteY6" fmla="*/ 3597688 h 7393678"/>
              <a:gd name="connsiteX7" fmla="*/ 1395092 w 2604285"/>
              <a:gd name="connsiteY7" fmla="*/ 3734819 h 7393678"/>
              <a:gd name="connsiteX8" fmla="*/ 1511596 w 2604285"/>
              <a:gd name="connsiteY8" fmla="*/ 4126624 h 7393678"/>
              <a:gd name="connsiteX9" fmla="*/ 1525313 w 2604285"/>
              <a:gd name="connsiteY9" fmla="*/ 4541219 h 7393678"/>
              <a:gd name="connsiteX10" fmla="*/ 1583003 w 2604285"/>
              <a:gd name="connsiteY10" fmla="*/ 4733923 h 7393678"/>
              <a:gd name="connsiteX11" fmla="*/ 1725815 w 2604285"/>
              <a:gd name="connsiteY11" fmla="*/ 4910234 h 7393678"/>
              <a:gd name="connsiteX12" fmla="*/ 1845103 w 2604285"/>
              <a:gd name="connsiteY12" fmla="*/ 5243455 h 7393678"/>
              <a:gd name="connsiteX13" fmla="*/ 2063379 w 2604285"/>
              <a:gd name="connsiteY13" fmla="*/ 5444000 h 7393678"/>
              <a:gd name="connsiteX14" fmla="*/ 2210082 w 2604285"/>
              <a:gd name="connsiteY14" fmla="*/ 5988296 h 7393678"/>
              <a:gd name="connsiteX15" fmla="*/ 2416017 w 2604285"/>
              <a:gd name="connsiteY15" fmla="*/ 6242758 h 7393678"/>
              <a:gd name="connsiteX16" fmla="*/ 2534826 w 2604285"/>
              <a:gd name="connsiteY16" fmla="*/ 6642620 h 7393678"/>
              <a:gd name="connsiteX17" fmla="*/ 2604285 w 2604285"/>
              <a:gd name="connsiteY17" fmla="*/ 7393678 h 7393678"/>
              <a:gd name="connsiteX0" fmla="*/ 0 w 2604285"/>
              <a:gd name="connsiteY0" fmla="*/ 0 h 7393678"/>
              <a:gd name="connsiteX1" fmla="*/ 340295 w 2604285"/>
              <a:gd name="connsiteY1" fmla="*/ 1846707 h 7393678"/>
              <a:gd name="connsiteX2" fmla="*/ 522995 w 2604285"/>
              <a:gd name="connsiteY2" fmla="*/ 2171410 h 7393678"/>
              <a:gd name="connsiteX3" fmla="*/ 716120 w 2604285"/>
              <a:gd name="connsiteY3" fmla="*/ 2273697 h 7393678"/>
              <a:gd name="connsiteX4" fmla="*/ 897687 w 2604285"/>
              <a:gd name="connsiteY4" fmla="*/ 2699429 h 7393678"/>
              <a:gd name="connsiteX5" fmla="*/ 1182449 w 2604285"/>
              <a:gd name="connsiteY5" fmla="*/ 2919610 h 7393678"/>
              <a:gd name="connsiteX6" fmla="*/ 1282345 w 2604285"/>
              <a:gd name="connsiteY6" fmla="*/ 3597688 h 7393678"/>
              <a:gd name="connsiteX7" fmla="*/ 1395092 w 2604285"/>
              <a:gd name="connsiteY7" fmla="*/ 3734819 h 7393678"/>
              <a:gd name="connsiteX8" fmla="*/ 1511596 w 2604285"/>
              <a:gd name="connsiteY8" fmla="*/ 4126624 h 7393678"/>
              <a:gd name="connsiteX9" fmla="*/ 1525313 w 2604285"/>
              <a:gd name="connsiteY9" fmla="*/ 4541219 h 7393678"/>
              <a:gd name="connsiteX10" fmla="*/ 1583003 w 2604285"/>
              <a:gd name="connsiteY10" fmla="*/ 4733923 h 7393678"/>
              <a:gd name="connsiteX11" fmla="*/ 1725815 w 2604285"/>
              <a:gd name="connsiteY11" fmla="*/ 4910234 h 7393678"/>
              <a:gd name="connsiteX12" fmla="*/ 1845103 w 2604285"/>
              <a:gd name="connsiteY12" fmla="*/ 5243455 h 7393678"/>
              <a:gd name="connsiteX13" fmla="*/ 2063379 w 2604285"/>
              <a:gd name="connsiteY13" fmla="*/ 5444000 h 7393678"/>
              <a:gd name="connsiteX14" fmla="*/ 2210082 w 2604285"/>
              <a:gd name="connsiteY14" fmla="*/ 5988296 h 7393678"/>
              <a:gd name="connsiteX15" fmla="*/ 2416017 w 2604285"/>
              <a:gd name="connsiteY15" fmla="*/ 6242758 h 7393678"/>
              <a:gd name="connsiteX16" fmla="*/ 2534826 w 2604285"/>
              <a:gd name="connsiteY16" fmla="*/ 6642620 h 7393678"/>
              <a:gd name="connsiteX17" fmla="*/ 2604285 w 2604285"/>
              <a:gd name="connsiteY17" fmla="*/ 7393678 h 7393678"/>
              <a:gd name="connsiteX0" fmla="*/ 0 w 2604285"/>
              <a:gd name="connsiteY0" fmla="*/ 0 h 7393678"/>
              <a:gd name="connsiteX1" fmla="*/ 379006 w 2604285"/>
              <a:gd name="connsiteY1" fmla="*/ 1846707 h 7393678"/>
              <a:gd name="connsiteX2" fmla="*/ 522995 w 2604285"/>
              <a:gd name="connsiteY2" fmla="*/ 2171410 h 7393678"/>
              <a:gd name="connsiteX3" fmla="*/ 716120 w 2604285"/>
              <a:gd name="connsiteY3" fmla="*/ 2273697 h 7393678"/>
              <a:gd name="connsiteX4" fmla="*/ 897687 w 2604285"/>
              <a:gd name="connsiteY4" fmla="*/ 2699429 h 7393678"/>
              <a:gd name="connsiteX5" fmla="*/ 1182449 w 2604285"/>
              <a:gd name="connsiteY5" fmla="*/ 2919610 h 7393678"/>
              <a:gd name="connsiteX6" fmla="*/ 1282345 w 2604285"/>
              <a:gd name="connsiteY6" fmla="*/ 3597688 h 7393678"/>
              <a:gd name="connsiteX7" fmla="*/ 1395092 w 2604285"/>
              <a:gd name="connsiteY7" fmla="*/ 3734819 h 7393678"/>
              <a:gd name="connsiteX8" fmla="*/ 1511596 w 2604285"/>
              <a:gd name="connsiteY8" fmla="*/ 4126624 h 7393678"/>
              <a:gd name="connsiteX9" fmla="*/ 1525313 w 2604285"/>
              <a:gd name="connsiteY9" fmla="*/ 4541219 h 7393678"/>
              <a:gd name="connsiteX10" fmla="*/ 1583003 w 2604285"/>
              <a:gd name="connsiteY10" fmla="*/ 4733923 h 7393678"/>
              <a:gd name="connsiteX11" fmla="*/ 1725815 w 2604285"/>
              <a:gd name="connsiteY11" fmla="*/ 4910234 h 7393678"/>
              <a:gd name="connsiteX12" fmla="*/ 1845103 w 2604285"/>
              <a:gd name="connsiteY12" fmla="*/ 5243455 h 7393678"/>
              <a:gd name="connsiteX13" fmla="*/ 2063379 w 2604285"/>
              <a:gd name="connsiteY13" fmla="*/ 5444000 h 7393678"/>
              <a:gd name="connsiteX14" fmla="*/ 2210082 w 2604285"/>
              <a:gd name="connsiteY14" fmla="*/ 5988296 h 7393678"/>
              <a:gd name="connsiteX15" fmla="*/ 2416017 w 2604285"/>
              <a:gd name="connsiteY15" fmla="*/ 6242758 h 7393678"/>
              <a:gd name="connsiteX16" fmla="*/ 2534826 w 2604285"/>
              <a:gd name="connsiteY16" fmla="*/ 6642620 h 7393678"/>
              <a:gd name="connsiteX17" fmla="*/ 2604285 w 2604285"/>
              <a:gd name="connsiteY17" fmla="*/ 7393678 h 7393678"/>
              <a:gd name="connsiteX0" fmla="*/ 0 w 2604285"/>
              <a:gd name="connsiteY0" fmla="*/ 0 h 7393678"/>
              <a:gd name="connsiteX1" fmla="*/ 216419 w 2604285"/>
              <a:gd name="connsiteY1" fmla="*/ 1331647 h 7393678"/>
              <a:gd name="connsiteX2" fmla="*/ 379006 w 2604285"/>
              <a:gd name="connsiteY2" fmla="*/ 1846707 h 7393678"/>
              <a:gd name="connsiteX3" fmla="*/ 522995 w 2604285"/>
              <a:gd name="connsiteY3" fmla="*/ 2171410 h 7393678"/>
              <a:gd name="connsiteX4" fmla="*/ 716120 w 2604285"/>
              <a:gd name="connsiteY4" fmla="*/ 2273697 h 7393678"/>
              <a:gd name="connsiteX5" fmla="*/ 897687 w 2604285"/>
              <a:gd name="connsiteY5" fmla="*/ 2699429 h 7393678"/>
              <a:gd name="connsiteX6" fmla="*/ 1182449 w 2604285"/>
              <a:gd name="connsiteY6" fmla="*/ 2919610 h 7393678"/>
              <a:gd name="connsiteX7" fmla="*/ 1282345 w 2604285"/>
              <a:gd name="connsiteY7" fmla="*/ 3597688 h 7393678"/>
              <a:gd name="connsiteX8" fmla="*/ 1395092 w 2604285"/>
              <a:gd name="connsiteY8" fmla="*/ 3734819 h 7393678"/>
              <a:gd name="connsiteX9" fmla="*/ 1511596 w 2604285"/>
              <a:gd name="connsiteY9" fmla="*/ 4126624 h 7393678"/>
              <a:gd name="connsiteX10" fmla="*/ 1525313 w 2604285"/>
              <a:gd name="connsiteY10" fmla="*/ 4541219 h 7393678"/>
              <a:gd name="connsiteX11" fmla="*/ 1583003 w 2604285"/>
              <a:gd name="connsiteY11" fmla="*/ 4733923 h 7393678"/>
              <a:gd name="connsiteX12" fmla="*/ 1725815 w 2604285"/>
              <a:gd name="connsiteY12" fmla="*/ 4910234 h 7393678"/>
              <a:gd name="connsiteX13" fmla="*/ 1845103 w 2604285"/>
              <a:gd name="connsiteY13" fmla="*/ 5243455 h 7393678"/>
              <a:gd name="connsiteX14" fmla="*/ 2063379 w 2604285"/>
              <a:gd name="connsiteY14" fmla="*/ 5444000 h 7393678"/>
              <a:gd name="connsiteX15" fmla="*/ 2210082 w 2604285"/>
              <a:gd name="connsiteY15" fmla="*/ 5988296 h 7393678"/>
              <a:gd name="connsiteX16" fmla="*/ 2416017 w 2604285"/>
              <a:gd name="connsiteY16" fmla="*/ 6242758 h 7393678"/>
              <a:gd name="connsiteX17" fmla="*/ 2534826 w 2604285"/>
              <a:gd name="connsiteY17" fmla="*/ 6642620 h 7393678"/>
              <a:gd name="connsiteX18" fmla="*/ 2604285 w 2604285"/>
              <a:gd name="connsiteY18" fmla="*/ 7393678 h 7393678"/>
              <a:gd name="connsiteX0" fmla="*/ 0 w 2604285"/>
              <a:gd name="connsiteY0" fmla="*/ 0 h 7393678"/>
              <a:gd name="connsiteX1" fmla="*/ 84802 w 2604285"/>
              <a:gd name="connsiteY1" fmla="*/ 1056950 h 7393678"/>
              <a:gd name="connsiteX2" fmla="*/ 216419 w 2604285"/>
              <a:gd name="connsiteY2" fmla="*/ 1331647 h 7393678"/>
              <a:gd name="connsiteX3" fmla="*/ 379006 w 2604285"/>
              <a:gd name="connsiteY3" fmla="*/ 1846707 h 7393678"/>
              <a:gd name="connsiteX4" fmla="*/ 522995 w 2604285"/>
              <a:gd name="connsiteY4" fmla="*/ 2171410 h 7393678"/>
              <a:gd name="connsiteX5" fmla="*/ 716120 w 2604285"/>
              <a:gd name="connsiteY5" fmla="*/ 2273697 h 7393678"/>
              <a:gd name="connsiteX6" fmla="*/ 897687 w 2604285"/>
              <a:gd name="connsiteY6" fmla="*/ 2699429 h 7393678"/>
              <a:gd name="connsiteX7" fmla="*/ 1182449 w 2604285"/>
              <a:gd name="connsiteY7" fmla="*/ 2919610 h 7393678"/>
              <a:gd name="connsiteX8" fmla="*/ 1282345 w 2604285"/>
              <a:gd name="connsiteY8" fmla="*/ 3597688 h 7393678"/>
              <a:gd name="connsiteX9" fmla="*/ 1395092 w 2604285"/>
              <a:gd name="connsiteY9" fmla="*/ 3734819 h 7393678"/>
              <a:gd name="connsiteX10" fmla="*/ 1511596 w 2604285"/>
              <a:gd name="connsiteY10" fmla="*/ 4126624 h 7393678"/>
              <a:gd name="connsiteX11" fmla="*/ 1525313 w 2604285"/>
              <a:gd name="connsiteY11" fmla="*/ 4541219 h 7393678"/>
              <a:gd name="connsiteX12" fmla="*/ 1583003 w 2604285"/>
              <a:gd name="connsiteY12" fmla="*/ 4733923 h 7393678"/>
              <a:gd name="connsiteX13" fmla="*/ 1725815 w 2604285"/>
              <a:gd name="connsiteY13" fmla="*/ 4910234 h 7393678"/>
              <a:gd name="connsiteX14" fmla="*/ 1845103 w 2604285"/>
              <a:gd name="connsiteY14" fmla="*/ 5243455 h 7393678"/>
              <a:gd name="connsiteX15" fmla="*/ 2063379 w 2604285"/>
              <a:gd name="connsiteY15" fmla="*/ 5444000 h 7393678"/>
              <a:gd name="connsiteX16" fmla="*/ 2210082 w 2604285"/>
              <a:gd name="connsiteY16" fmla="*/ 5988296 h 7393678"/>
              <a:gd name="connsiteX17" fmla="*/ 2416017 w 2604285"/>
              <a:gd name="connsiteY17" fmla="*/ 6242758 h 7393678"/>
              <a:gd name="connsiteX18" fmla="*/ 2534826 w 2604285"/>
              <a:gd name="connsiteY18" fmla="*/ 6642620 h 7393678"/>
              <a:gd name="connsiteX19" fmla="*/ 2604285 w 2604285"/>
              <a:gd name="connsiteY19" fmla="*/ 7393678 h 7393678"/>
              <a:gd name="connsiteX0" fmla="*/ 0 w 2890747"/>
              <a:gd name="connsiteY0" fmla="*/ 0 h 7221992"/>
              <a:gd name="connsiteX1" fmla="*/ 371264 w 2890747"/>
              <a:gd name="connsiteY1" fmla="*/ 885264 h 7221992"/>
              <a:gd name="connsiteX2" fmla="*/ 502881 w 2890747"/>
              <a:gd name="connsiteY2" fmla="*/ 1159961 h 7221992"/>
              <a:gd name="connsiteX3" fmla="*/ 665468 w 2890747"/>
              <a:gd name="connsiteY3" fmla="*/ 1675021 h 7221992"/>
              <a:gd name="connsiteX4" fmla="*/ 809457 w 2890747"/>
              <a:gd name="connsiteY4" fmla="*/ 1999724 h 7221992"/>
              <a:gd name="connsiteX5" fmla="*/ 1002582 w 2890747"/>
              <a:gd name="connsiteY5" fmla="*/ 2102011 h 7221992"/>
              <a:gd name="connsiteX6" fmla="*/ 1184149 w 2890747"/>
              <a:gd name="connsiteY6" fmla="*/ 2527743 h 7221992"/>
              <a:gd name="connsiteX7" fmla="*/ 1468911 w 2890747"/>
              <a:gd name="connsiteY7" fmla="*/ 2747924 h 7221992"/>
              <a:gd name="connsiteX8" fmla="*/ 1568807 w 2890747"/>
              <a:gd name="connsiteY8" fmla="*/ 3426002 h 7221992"/>
              <a:gd name="connsiteX9" fmla="*/ 1681554 w 2890747"/>
              <a:gd name="connsiteY9" fmla="*/ 3563133 h 7221992"/>
              <a:gd name="connsiteX10" fmla="*/ 1798058 w 2890747"/>
              <a:gd name="connsiteY10" fmla="*/ 3954938 h 7221992"/>
              <a:gd name="connsiteX11" fmla="*/ 1811775 w 2890747"/>
              <a:gd name="connsiteY11" fmla="*/ 4369533 h 7221992"/>
              <a:gd name="connsiteX12" fmla="*/ 1869465 w 2890747"/>
              <a:gd name="connsiteY12" fmla="*/ 4562237 h 7221992"/>
              <a:gd name="connsiteX13" fmla="*/ 2012277 w 2890747"/>
              <a:gd name="connsiteY13" fmla="*/ 4738548 h 7221992"/>
              <a:gd name="connsiteX14" fmla="*/ 2131565 w 2890747"/>
              <a:gd name="connsiteY14" fmla="*/ 5071769 h 7221992"/>
              <a:gd name="connsiteX15" fmla="*/ 2349841 w 2890747"/>
              <a:gd name="connsiteY15" fmla="*/ 5272314 h 7221992"/>
              <a:gd name="connsiteX16" fmla="*/ 2496544 w 2890747"/>
              <a:gd name="connsiteY16" fmla="*/ 5816610 h 7221992"/>
              <a:gd name="connsiteX17" fmla="*/ 2702479 w 2890747"/>
              <a:gd name="connsiteY17" fmla="*/ 6071072 h 7221992"/>
              <a:gd name="connsiteX18" fmla="*/ 2821288 w 2890747"/>
              <a:gd name="connsiteY18" fmla="*/ 6470934 h 7221992"/>
              <a:gd name="connsiteX19" fmla="*/ 2890747 w 2890747"/>
              <a:gd name="connsiteY19" fmla="*/ 7221992 h 7221992"/>
              <a:gd name="connsiteX0" fmla="*/ 0 w 2890747"/>
              <a:gd name="connsiteY0" fmla="*/ 0 h 7221992"/>
              <a:gd name="connsiteX1" fmla="*/ 131255 w 2890747"/>
              <a:gd name="connsiteY1" fmla="*/ 885264 h 7221992"/>
              <a:gd name="connsiteX2" fmla="*/ 371264 w 2890747"/>
              <a:gd name="connsiteY2" fmla="*/ 885264 h 7221992"/>
              <a:gd name="connsiteX3" fmla="*/ 502881 w 2890747"/>
              <a:gd name="connsiteY3" fmla="*/ 1159961 h 7221992"/>
              <a:gd name="connsiteX4" fmla="*/ 665468 w 2890747"/>
              <a:gd name="connsiteY4" fmla="*/ 1675021 h 7221992"/>
              <a:gd name="connsiteX5" fmla="*/ 809457 w 2890747"/>
              <a:gd name="connsiteY5" fmla="*/ 1999724 h 7221992"/>
              <a:gd name="connsiteX6" fmla="*/ 1002582 w 2890747"/>
              <a:gd name="connsiteY6" fmla="*/ 2102011 h 7221992"/>
              <a:gd name="connsiteX7" fmla="*/ 1184149 w 2890747"/>
              <a:gd name="connsiteY7" fmla="*/ 2527743 h 7221992"/>
              <a:gd name="connsiteX8" fmla="*/ 1468911 w 2890747"/>
              <a:gd name="connsiteY8" fmla="*/ 2747924 h 7221992"/>
              <a:gd name="connsiteX9" fmla="*/ 1568807 w 2890747"/>
              <a:gd name="connsiteY9" fmla="*/ 3426002 h 7221992"/>
              <a:gd name="connsiteX10" fmla="*/ 1681554 w 2890747"/>
              <a:gd name="connsiteY10" fmla="*/ 3563133 h 7221992"/>
              <a:gd name="connsiteX11" fmla="*/ 1798058 w 2890747"/>
              <a:gd name="connsiteY11" fmla="*/ 3954938 h 7221992"/>
              <a:gd name="connsiteX12" fmla="*/ 1811775 w 2890747"/>
              <a:gd name="connsiteY12" fmla="*/ 4369533 h 7221992"/>
              <a:gd name="connsiteX13" fmla="*/ 1869465 w 2890747"/>
              <a:gd name="connsiteY13" fmla="*/ 4562237 h 7221992"/>
              <a:gd name="connsiteX14" fmla="*/ 2012277 w 2890747"/>
              <a:gd name="connsiteY14" fmla="*/ 4738548 h 7221992"/>
              <a:gd name="connsiteX15" fmla="*/ 2131565 w 2890747"/>
              <a:gd name="connsiteY15" fmla="*/ 5071769 h 7221992"/>
              <a:gd name="connsiteX16" fmla="*/ 2349841 w 2890747"/>
              <a:gd name="connsiteY16" fmla="*/ 5272314 h 7221992"/>
              <a:gd name="connsiteX17" fmla="*/ 2496544 w 2890747"/>
              <a:gd name="connsiteY17" fmla="*/ 5816610 h 7221992"/>
              <a:gd name="connsiteX18" fmla="*/ 2702479 w 2890747"/>
              <a:gd name="connsiteY18" fmla="*/ 6071072 h 7221992"/>
              <a:gd name="connsiteX19" fmla="*/ 2821288 w 2890747"/>
              <a:gd name="connsiteY19" fmla="*/ 6470934 h 7221992"/>
              <a:gd name="connsiteX20" fmla="*/ 2890747 w 2890747"/>
              <a:gd name="connsiteY20" fmla="*/ 7221992 h 7221992"/>
              <a:gd name="connsiteX0" fmla="*/ 0 w 2890747"/>
              <a:gd name="connsiteY0" fmla="*/ 0 h 7221992"/>
              <a:gd name="connsiteX1" fmla="*/ 154482 w 2890747"/>
              <a:gd name="connsiteY1" fmla="*/ 541891 h 7221992"/>
              <a:gd name="connsiteX2" fmla="*/ 371264 w 2890747"/>
              <a:gd name="connsiteY2" fmla="*/ 885264 h 7221992"/>
              <a:gd name="connsiteX3" fmla="*/ 502881 w 2890747"/>
              <a:gd name="connsiteY3" fmla="*/ 1159961 h 7221992"/>
              <a:gd name="connsiteX4" fmla="*/ 665468 w 2890747"/>
              <a:gd name="connsiteY4" fmla="*/ 1675021 h 7221992"/>
              <a:gd name="connsiteX5" fmla="*/ 809457 w 2890747"/>
              <a:gd name="connsiteY5" fmla="*/ 1999724 h 7221992"/>
              <a:gd name="connsiteX6" fmla="*/ 1002582 w 2890747"/>
              <a:gd name="connsiteY6" fmla="*/ 2102011 h 7221992"/>
              <a:gd name="connsiteX7" fmla="*/ 1184149 w 2890747"/>
              <a:gd name="connsiteY7" fmla="*/ 2527743 h 7221992"/>
              <a:gd name="connsiteX8" fmla="*/ 1468911 w 2890747"/>
              <a:gd name="connsiteY8" fmla="*/ 2747924 h 7221992"/>
              <a:gd name="connsiteX9" fmla="*/ 1568807 w 2890747"/>
              <a:gd name="connsiteY9" fmla="*/ 3426002 h 7221992"/>
              <a:gd name="connsiteX10" fmla="*/ 1681554 w 2890747"/>
              <a:gd name="connsiteY10" fmla="*/ 3563133 h 7221992"/>
              <a:gd name="connsiteX11" fmla="*/ 1798058 w 2890747"/>
              <a:gd name="connsiteY11" fmla="*/ 3954938 h 7221992"/>
              <a:gd name="connsiteX12" fmla="*/ 1811775 w 2890747"/>
              <a:gd name="connsiteY12" fmla="*/ 4369533 h 7221992"/>
              <a:gd name="connsiteX13" fmla="*/ 1869465 w 2890747"/>
              <a:gd name="connsiteY13" fmla="*/ 4562237 h 7221992"/>
              <a:gd name="connsiteX14" fmla="*/ 2012277 w 2890747"/>
              <a:gd name="connsiteY14" fmla="*/ 4738548 h 7221992"/>
              <a:gd name="connsiteX15" fmla="*/ 2131565 w 2890747"/>
              <a:gd name="connsiteY15" fmla="*/ 5071769 h 7221992"/>
              <a:gd name="connsiteX16" fmla="*/ 2349841 w 2890747"/>
              <a:gd name="connsiteY16" fmla="*/ 5272314 h 7221992"/>
              <a:gd name="connsiteX17" fmla="*/ 2496544 w 2890747"/>
              <a:gd name="connsiteY17" fmla="*/ 5816610 h 7221992"/>
              <a:gd name="connsiteX18" fmla="*/ 2702479 w 2890747"/>
              <a:gd name="connsiteY18" fmla="*/ 6071072 h 7221992"/>
              <a:gd name="connsiteX19" fmla="*/ 2821288 w 2890747"/>
              <a:gd name="connsiteY19" fmla="*/ 6470934 h 7221992"/>
              <a:gd name="connsiteX20" fmla="*/ 2890747 w 2890747"/>
              <a:gd name="connsiteY20" fmla="*/ 7221992 h 7221992"/>
              <a:gd name="connsiteX0" fmla="*/ 0 w 2921716"/>
              <a:gd name="connsiteY0" fmla="*/ 0 h 6981632"/>
              <a:gd name="connsiteX1" fmla="*/ 185451 w 2921716"/>
              <a:gd name="connsiteY1" fmla="*/ 301531 h 6981632"/>
              <a:gd name="connsiteX2" fmla="*/ 402233 w 2921716"/>
              <a:gd name="connsiteY2" fmla="*/ 644904 h 6981632"/>
              <a:gd name="connsiteX3" fmla="*/ 533850 w 2921716"/>
              <a:gd name="connsiteY3" fmla="*/ 919601 h 6981632"/>
              <a:gd name="connsiteX4" fmla="*/ 696437 w 2921716"/>
              <a:gd name="connsiteY4" fmla="*/ 1434661 h 6981632"/>
              <a:gd name="connsiteX5" fmla="*/ 840426 w 2921716"/>
              <a:gd name="connsiteY5" fmla="*/ 1759364 h 6981632"/>
              <a:gd name="connsiteX6" fmla="*/ 1033551 w 2921716"/>
              <a:gd name="connsiteY6" fmla="*/ 1861651 h 6981632"/>
              <a:gd name="connsiteX7" fmla="*/ 1215118 w 2921716"/>
              <a:gd name="connsiteY7" fmla="*/ 2287383 h 6981632"/>
              <a:gd name="connsiteX8" fmla="*/ 1499880 w 2921716"/>
              <a:gd name="connsiteY8" fmla="*/ 2507564 h 6981632"/>
              <a:gd name="connsiteX9" fmla="*/ 1599776 w 2921716"/>
              <a:gd name="connsiteY9" fmla="*/ 3185642 h 6981632"/>
              <a:gd name="connsiteX10" fmla="*/ 1712523 w 2921716"/>
              <a:gd name="connsiteY10" fmla="*/ 3322773 h 6981632"/>
              <a:gd name="connsiteX11" fmla="*/ 1829027 w 2921716"/>
              <a:gd name="connsiteY11" fmla="*/ 3714578 h 6981632"/>
              <a:gd name="connsiteX12" fmla="*/ 1842744 w 2921716"/>
              <a:gd name="connsiteY12" fmla="*/ 4129173 h 6981632"/>
              <a:gd name="connsiteX13" fmla="*/ 1900434 w 2921716"/>
              <a:gd name="connsiteY13" fmla="*/ 4321877 h 6981632"/>
              <a:gd name="connsiteX14" fmla="*/ 2043246 w 2921716"/>
              <a:gd name="connsiteY14" fmla="*/ 4498188 h 6981632"/>
              <a:gd name="connsiteX15" fmla="*/ 2162534 w 2921716"/>
              <a:gd name="connsiteY15" fmla="*/ 4831409 h 6981632"/>
              <a:gd name="connsiteX16" fmla="*/ 2380810 w 2921716"/>
              <a:gd name="connsiteY16" fmla="*/ 5031954 h 6981632"/>
              <a:gd name="connsiteX17" fmla="*/ 2527513 w 2921716"/>
              <a:gd name="connsiteY17" fmla="*/ 5576250 h 6981632"/>
              <a:gd name="connsiteX18" fmla="*/ 2733448 w 2921716"/>
              <a:gd name="connsiteY18" fmla="*/ 5830712 h 6981632"/>
              <a:gd name="connsiteX19" fmla="*/ 2852257 w 2921716"/>
              <a:gd name="connsiteY19" fmla="*/ 6230574 h 6981632"/>
              <a:gd name="connsiteX20" fmla="*/ 2921716 w 2921716"/>
              <a:gd name="connsiteY20" fmla="*/ 6981632 h 6981632"/>
              <a:gd name="connsiteX0" fmla="*/ 0 w 3006880"/>
              <a:gd name="connsiteY0" fmla="*/ 0 h 6981632"/>
              <a:gd name="connsiteX1" fmla="*/ 270615 w 3006880"/>
              <a:gd name="connsiteY1" fmla="*/ 301531 h 6981632"/>
              <a:gd name="connsiteX2" fmla="*/ 487397 w 3006880"/>
              <a:gd name="connsiteY2" fmla="*/ 644904 h 6981632"/>
              <a:gd name="connsiteX3" fmla="*/ 619014 w 3006880"/>
              <a:gd name="connsiteY3" fmla="*/ 919601 h 6981632"/>
              <a:gd name="connsiteX4" fmla="*/ 781601 w 3006880"/>
              <a:gd name="connsiteY4" fmla="*/ 1434661 h 6981632"/>
              <a:gd name="connsiteX5" fmla="*/ 925590 w 3006880"/>
              <a:gd name="connsiteY5" fmla="*/ 1759364 h 6981632"/>
              <a:gd name="connsiteX6" fmla="*/ 1118715 w 3006880"/>
              <a:gd name="connsiteY6" fmla="*/ 1861651 h 6981632"/>
              <a:gd name="connsiteX7" fmla="*/ 1300282 w 3006880"/>
              <a:gd name="connsiteY7" fmla="*/ 2287383 h 6981632"/>
              <a:gd name="connsiteX8" fmla="*/ 1585044 w 3006880"/>
              <a:gd name="connsiteY8" fmla="*/ 2507564 h 6981632"/>
              <a:gd name="connsiteX9" fmla="*/ 1684940 w 3006880"/>
              <a:gd name="connsiteY9" fmla="*/ 3185642 h 6981632"/>
              <a:gd name="connsiteX10" fmla="*/ 1797687 w 3006880"/>
              <a:gd name="connsiteY10" fmla="*/ 3322773 h 6981632"/>
              <a:gd name="connsiteX11" fmla="*/ 1914191 w 3006880"/>
              <a:gd name="connsiteY11" fmla="*/ 3714578 h 6981632"/>
              <a:gd name="connsiteX12" fmla="*/ 1927908 w 3006880"/>
              <a:gd name="connsiteY12" fmla="*/ 4129173 h 6981632"/>
              <a:gd name="connsiteX13" fmla="*/ 1985598 w 3006880"/>
              <a:gd name="connsiteY13" fmla="*/ 4321877 h 6981632"/>
              <a:gd name="connsiteX14" fmla="*/ 2128410 w 3006880"/>
              <a:gd name="connsiteY14" fmla="*/ 4498188 h 6981632"/>
              <a:gd name="connsiteX15" fmla="*/ 2247698 w 3006880"/>
              <a:gd name="connsiteY15" fmla="*/ 4831409 h 6981632"/>
              <a:gd name="connsiteX16" fmla="*/ 2465974 w 3006880"/>
              <a:gd name="connsiteY16" fmla="*/ 5031954 h 6981632"/>
              <a:gd name="connsiteX17" fmla="*/ 2612677 w 3006880"/>
              <a:gd name="connsiteY17" fmla="*/ 5576250 h 6981632"/>
              <a:gd name="connsiteX18" fmla="*/ 2818612 w 3006880"/>
              <a:gd name="connsiteY18" fmla="*/ 5830712 h 6981632"/>
              <a:gd name="connsiteX19" fmla="*/ 2937421 w 3006880"/>
              <a:gd name="connsiteY19" fmla="*/ 6230574 h 6981632"/>
              <a:gd name="connsiteX20" fmla="*/ 3006880 w 3006880"/>
              <a:gd name="connsiteY20" fmla="*/ 6981632 h 6981632"/>
              <a:gd name="connsiteX0" fmla="*/ 0 w 3006880"/>
              <a:gd name="connsiteY0" fmla="*/ 0 h 6981632"/>
              <a:gd name="connsiteX1" fmla="*/ 270615 w 3006880"/>
              <a:gd name="connsiteY1" fmla="*/ 301531 h 6981632"/>
              <a:gd name="connsiteX2" fmla="*/ 487397 w 3006880"/>
              <a:gd name="connsiteY2" fmla="*/ 644904 h 6981632"/>
              <a:gd name="connsiteX3" fmla="*/ 665467 w 3006880"/>
              <a:gd name="connsiteY3" fmla="*/ 782252 h 6981632"/>
              <a:gd name="connsiteX4" fmla="*/ 781601 w 3006880"/>
              <a:gd name="connsiteY4" fmla="*/ 1434661 h 6981632"/>
              <a:gd name="connsiteX5" fmla="*/ 925590 w 3006880"/>
              <a:gd name="connsiteY5" fmla="*/ 1759364 h 6981632"/>
              <a:gd name="connsiteX6" fmla="*/ 1118715 w 3006880"/>
              <a:gd name="connsiteY6" fmla="*/ 1861651 h 6981632"/>
              <a:gd name="connsiteX7" fmla="*/ 1300282 w 3006880"/>
              <a:gd name="connsiteY7" fmla="*/ 2287383 h 6981632"/>
              <a:gd name="connsiteX8" fmla="*/ 1585044 w 3006880"/>
              <a:gd name="connsiteY8" fmla="*/ 2507564 h 6981632"/>
              <a:gd name="connsiteX9" fmla="*/ 1684940 w 3006880"/>
              <a:gd name="connsiteY9" fmla="*/ 3185642 h 6981632"/>
              <a:gd name="connsiteX10" fmla="*/ 1797687 w 3006880"/>
              <a:gd name="connsiteY10" fmla="*/ 3322773 h 6981632"/>
              <a:gd name="connsiteX11" fmla="*/ 1914191 w 3006880"/>
              <a:gd name="connsiteY11" fmla="*/ 3714578 h 6981632"/>
              <a:gd name="connsiteX12" fmla="*/ 1927908 w 3006880"/>
              <a:gd name="connsiteY12" fmla="*/ 4129173 h 6981632"/>
              <a:gd name="connsiteX13" fmla="*/ 1985598 w 3006880"/>
              <a:gd name="connsiteY13" fmla="*/ 4321877 h 6981632"/>
              <a:gd name="connsiteX14" fmla="*/ 2128410 w 3006880"/>
              <a:gd name="connsiteY14" fmla="*/ 4498188 h 6981632"/>
              <a:gd name="connsiteX15" fmla="*/ 2247698 w 3006880"/>
              <a:gd name="connsiteY15" fmla="*/ 4831409 h 6981632"/>
              <a:gd name="connsiteX16" fmla="*/ 2465974 w 3006880"/>
              <a:gd name="connsiteY16" fmla="*/ 5031954 h 6981632"/>
              <a:gd name="connsiteX17" fmla="*/ 2612677 w 3006880"/>
              <a:gd name="connsiteY17" fmla="*/ 5576250 h 6981632"/>
              <a:gd name="connsiteX18" fmla="*/ 2818612 w 3006880"/>
              <a:gd name="connsiteY18" fmla="*/ 5830712 h 6981632"/>
              <a:gd name="connsiteX19" fmla="*/ 2937421 w 3006880"/>
              <a:gd name="connsiteY19" fmla="*/ 6230574 h 6981632"/>
              <a:gd name="connsiteX20" fmla="*/ 3006880 w 3006880"/>
              <a:gd name="connsiteY20" fmla="*/ 6981632 h 6981632"/>
              <a:gd name="connsiteX0" fmla="*/ 0 w 3006880"/>
              <a:gd name="connsiteY0" fmla="*/ 0 h 6981632"/>
              <a:gd name="connsiteX1" fmla="*/ 270615 w 3006880"/>
              <a:gd name="connsiteY1" fmla="*/ 301531 h 6981632"/>
              <a:gd name="connsiteX2" fmla="*/ 487397 w 3006880"/>
              <a:gd name="connsiteY2" fmla="*/ 644904 h 6981632"/>
              <a:gd name="connsiteX3" fmla="*/ 611272 w 3006880"/>
              <a:gd name="connsiteY3" fmla="*/ 1091286 h 6981632"/>
              <a:gd name="connsiteX4" fmla="*/ 781601 w 3006880"/>
              <a:gd name="connsiteY4" fmla="*/ 1434661 h 6981632"/>
              <a:gd name="connsiteX5" fmla="*/ 925590 w 3006880"/>
              <a:gd name="connsiteY5" fmla="*/ 1759364 h 6981632"/>
              <a:gd name="connsiteX6" fmla="*/ 1118715 w 3006880"/>
              <a:gd name="connsiteY6" fmla="*/ 1861651 h 6981632"/>
              <a:gd name="connsiteX7" fmla="*/ 1300282 w 3006880"/>
              <a:gd name="connsiteY7" fmla="*/ 2287383 h 6981632"/>
              <a:gd name="connsiteX8" fmla="*/ 1585044 w 3006880"/>
              <a:gd name="connsiteY8" fmla="*/ 2507564 h 6981632"/>
              <a:gd name="connsiteX9" fmla="*/ 1684940 w 3006880"/>
              <a:gd name="connsiteY9" fmla="*/ 3185642 h 6981632"/>
              <a:gd name="connsiteX10" fmla="*/ 1797687 w 3006880"/>
              <a:gd name="connsiteY10" fmla="*/ 3322773 h 6981632"/>
              <a:gd name="connsiteX11" fmla="*/ 1914191 w 3006880"/>
              <a:gd name="connsiteY11" fmla="*/ 3714578 h 6981632"/>
              <a:gd name="connsiteX12" fmla="*/ 1927908 w 3006880"/>
              <a:gd name="connsiteY12" fmla="*/ 4129173 h 6981632"/>
              <a:gd name="connsiteX13" fmla="*/ 1985598 w 3006880"/>
              <a:gd name="connsiteY13" fmla="*/ 4321877 h 6981632"/>
              <a:gd name="connsiteX14" fmla="*/ 2128410 w 3006880"/>
              <a:gd name="connsiteY14" fmla="*/ 4498188 h 6981632"/>
              <a:gd name="connsiteX15" fmla="*/ 2247698 w 3006880"/>
              <a:gd name="connsiteY15" fmla="*/ 4831409 h 6981632"/>
              <a:gd name="connsiteX16" fmla="*/ 2465974 w 3006880"/>
              <a:gd name="connsiteY16" fmla="*/ 5031954 h 6981632"/>
              <a:gd name="connsiteX17" fmla="*/ 2612677 w 3006880"/>
              <a:gd name="connsiteY17" fmla="*/ 5576250 h 6981632"/>
              <a:gd name="connsiteX18" fmla="*/ 2818612 w 3006880"/>
              <a:gd name="connsiteY18" fmla="*/ 5830712 h 6981632"/>
              <a:gd name="connsiteX19" fmla="*/ 2937421 w 3006880"/>
              <a:gd name="connsiteY19" fmla="*/ 6230574 h 6981632"/>
              <a:gd name="connsiteX20" fmla="*/ 3006880 w 3006880"/>
              <a:gd name="connsiteY20" fmla="*/ 6981632 h 6981632"/>
              <a:gd name="connsiteX0" fmla="*/ 0 w 3061075"/>
              <a:gd name="connsiteY0" fmla="*/ 0 h 7977409"/>
              <a:gd name="connsiteX1" fmla="*/ 270615 w 3061075"/>
              <a:gd name="connsiteY1" fmla="*/ 301531 h 7977409"/>
              <a:gd name="connsiteX2" fmla="*/ 487397 w 3061075"/>
              <a:gd name="connsiteY2" fmla="*/ 644904 h 7977409"/>
              <a:gd name="connsiteX3" fmla="*/ 611272 w 3061075"/>
              <a:gd name="connsiteY3" fmla="*/ 1091286 h 7977409"/>
              <a:gd name="connsiteX4" fmla="*/ 781601 w 3061075"/>
              <a:gd name="connsiteY4" fmla="*/ 1434661 h 7977409"/>
              <a:gd name="connsiteX5" fmla="*/ 925590 w 3061075"/>
              <a:gd name="connsiteY5" fmla="*/ 1759364 h 7977409"/>
              <a:gd name="connsiteX6" fmla="*/ 1118715 w 3061075"/>
              <a:gd name="connsiteY6" fmla="*/ 1861651 h 7977409"/>
              <a:gd name="connsiteX7" fmla="*/ 1300282 w 3061075"/>
              <a:gd name="connsiteY7" fmla="*/ 2287383 h 7977409"/>
              <a:gd name="connsiteX8" fmla="*/ 1585044 w 3061075"/>
              <a:gd name="connsiteY8" fmla="*/ 2507564 h 7977409"/>
              <a:gd name="connsiteX9" fmla="*/ 1684940 w 3061075"/>
              <a:gd name="connsiteY9" fmla="*/ 3185642 h 7977409"/>
              <a:gd name="connsiteX10" fmla="*/ 1797687 w 3061075"/>
              <a:gd name="connsiteY10" fmla="*/ 3322773 h 7977409"/>
              <a:gd name="connsiteX11" fmla="*/ 1914191 w 3061075"/>
              <a:gd name="connsiteY11" fmla="*/ 3714578 h 7977409"/>
              <a:gd name="connsiteX12" fmla="*/ 1927908 w 3061075"/>
              <a:gd name="connsiteY12" fmla="*/ 4129173 h 7977409"/>
              <a:gd name="connsiteX13" fmla="*/ 1985598 w 3061075"/>
              <a:gd name="connsiteY13" fmla="*/ 4321877 h 7977409"/>
              <a:gd name="connsiteX14" fmla="*/ 2128410 w 3061075"/>
              <a:gd name="connsiteY14" fmla="*/ 4498188 h 7977409"/>
              <a:gd name="connsiteX15" fmla="*/ 2247698 w 3061075"/>
              <a:gd name="connsiteY15" fmla="*/ 4831409 h 7977409"/>
              <a:gd name="connsiteX16" fmla="*/ 2465974 w 3061075"/>
              <a:gd name="connsiteY16" fmla="*/ 5031954 h 7977409"/>
              <a:gd name="connsiteX17" fmla="*/ 2612677 w 3061075"/>
              <a:gd name="connsiteY17" fmla="*/ 5576250 h 7977409"/>
              <a:gd name="connsiteX18" fmla="*/ 2818612 w 3061075"/>
              <a:gd name="connsiteY18" fmla="*/ 5830712 h 7977409"/>
              <a:gd name="connsiteX19" fmla="*/ 2937421 w 3061075"/>
              <a:gd name="connsiteY19" fmla="*/ 6230574 h 7977409"/>
              <a:gd name="connsiteX20" fmla="*/ 3061075 w 3061075"/>
              <a:gd name="connsiteY20" fmla="*/ 7977409 h 7977409"/>
              <a:gd name="connsiteX0" fmla="*/ 0 w 3061075"/>
              <a:gd name="connsiteY0" fmla="*/ 0 h 7977409"/>
              <a:gd name="connsiteX1" fmla="*/ 270615 w 3061075"/>
              <a:gd name="connsiteY1" fmla="*/ 301531 h 7977409"/>
              <a:gd name="connsiteX2" fmla="*/ 487397 w 3061075"/>
              <a:gd name="connsiteY2" fmla="*/ 644904 h 7977409"/>
              <a:gd name="connsiteX3" fmla="*/ 611272 w 3061075"/>
              <a:gd name="connsiteY3" fmla="*/ 1091286 h 7977409"/>
              <a:gd name="connsiteX4" fmla="*/ 781601 w 3061075"/>
              <a:gd name="connsiteY4" fmla="*/ 1434661 h 7977409"/>
              <a:gd name="connsiteX5" fmla="*/ 925590 w 3061075"/>
              <a:gd name="connsiteY5" fmla="*/ 1759364 h 7977409"/>
              <a:gd name="connsiteX6" fmla="*/ 1118715 w 3061075"/>
              <a:gd name="connsiteY6" fmla="*/ 1861651 h 7977409"/>
              <a:gd name="connsiteX7" fmla="*/ 1300282 w 3061075"/>
              <a:gd name="connsiteY7" fmla="*/ 2287383 h 7977409"/>
              <a:gd name="connsiteX8" fmla="*/ 1585044 w 3061075"/>
              <a:gd name="connsiteY8" fmla="*/ 2507564 h 7977409"/>
              <a:gd name="connsiteX9" fmla="*/ 1684940 w 3061075"/>
              <a:gd name="connsiteY9" fmla="*/ 3185642 h 7977409"/>
              <a:gd name="connsiteX10" fmla="*/ 1797687 w 3061075"/>
              <a:gd name="connsiteY10" fmla="*/ 3322773 h 7977409"/>
              <a:gd name="connsiteX11" fmla="*/ 1914191 w 3061075"/>
              <a:gd name="connsiteY11" fmla="*/ 3714578 h 7977409"/>
              <a:gd name="connsiteX12" fmla="*/ 1927908 w 3061075"/>
              <a:gd name="connsiteY12" fmla="*/ 4129173 h 7977409"/>
              <a:gd name="connsiteX13" fmla="*/ 1985598 w 3061075"/>
              <a:gd name="connsiteY13" fmla="*/ 4321877 h 7977409"/>
              <a:gd name="connsiteX14" fmla="*/ 2128410 w 3061075"/>
              <a:gd name="connsiteY14" fmla="*/ 4498188 h 7977409"/>
              <a:gd name="connsiteX15" fmla="*/ 2247698 w 3061075"/>
              <a:gd name="connsiteY15" fmla="*/ 4831409 h 7977409"/>
              <a:gd name="connsiteX16" fmla="*/ 2465974 w 3061075"/>
              <a:gd name="connsiteY16" fmla="*/ 5031954 h 7977409"/>
              <a:gd name="connsiteX17" fmla="*/ 2612677 w 3061075"/>
              <a:gd name="connsiteY17" fmla="*/ 5576250 h 7977409"/>
              <a:gd name="connsiteX18" fmla="*/ 2818612 w 3061075"/>
              <a:gd name="connsiteY18" fmla="*/ 5830712 h 7977409"/>
              <a:gd name="connsiteX19" fmla="*/ 2937421 w 3061075"/>
              <a:gd name="connsiteY19" fmla="*/ 6230574 h 7977409"/>
              <a:gd name="connsiteX20" fmla="*/ 3019100 w 3061075"/>
              <a:gd name="connsiteY20" fmla="*/ 6791251 h 7977409"/>
              <a:gd name="connsiteX21" fmla="*/ 3061075 w 3061075"/>
              <a:gd name="connsiteY21" fmla="*/ 7977409 h 7977409"/>
              <a:gd name="connsiteX0" fmla="*/ 0 w 3177208"/>
              <a:gd name="connsiteY0" fmla="*/ 0 h 8011746"/>
              <a:gd name="connsiteX1" fmla="*/ 270615 w 3177208"/>
              <a:gd name="connsiteY1" fmla="*/ 301531 h 8011746"/>
              <a:gd name="connsiteX2" fmla="*/ 487397 w 3177208"/>
              <a:gd name="connsiteY2" fmla="*/ 644904 h 8011746"/>
              <a:gd name="connsiteX3" fmla="*/ 611272 w 3177208"/>
              <a:gd name="connsiteY3" fmla="*/ 1091286 h 8011746"/>
              <a:gd name="connsiteX4" fmla="*/ 781601 w 3177208"/>
              <a:gd name="connsiteY4" fmla="*/ 1434661 h 8011746"/>
              <a:gd name="connsiteX5" fmla="*/ 925590 w 3177208"/>
              <a:gd name="connsiteY5" fmla="*/ 1759364 h 8011746"/>
              <a:gd name="connsiteX6" fmla="*/ 1118715 w 3177208"/>
              <a:gd name="connsiteY6" fmla="*/ 1861651 h 8011746"/>
              <a:gd name="connsiteX7" fmla="*/ 1300282 w 3177208"/>
              <a:gd name="connsiteY7" fmla="*/ 2287383 h 8011746"/>
              <a:gd name="connsiteX8" fmla="*/ 1585044 w 3177208"/>
              <a:gd name="connsiteY8" fmla="*/ 2507564 h 8011746"/>
              <a:gd name="connsiteX9" fmla="*/ 1684940 w 3177208"/>
              <a:gd name="connsiteY9" fmla="*/ 3185642 h 8011746"/>
              <a:gd name="connsiteX10" fmla="*/ 1797687 w 3177208"/>
              <a:gd name="connsiteY10" fmla="*/ 3322773 h 8011746"/>
              <a:gd name="connsiteX11" fmla="*/ 1914191 w 3177208"/>
              <a:gd name="connsiteY11" fmla="*/ 3714578 h 8011746"/>
              <a:gd name="connsiteX12" fmla="*/ 1927908 w 3177208"/>
              <a:gd name="connsiteY12" fmla="*/ 4129173 h 8011746"/>
              <a:gd name="connsiteX13" fmla="*/ 1985598 w 3177208"/>
              <a:gd name="connsiteY13" fmla="*/ 4321877 h 8011746"/>
              <a:gd name="connsiteX14" fmla="*/ 2128410 w 3177208"/>
              <a:gd name="connsiteY14" fmla="*/ 4498188 h 8011746"/>
              <a:gd name="connsiteX15" fmla="*/ 2247698 w 3177208"/>
              <a:gd name="connsiteY15" fmla="*/ 4831409 h 8011746"/>
              <a:gd name="connsiteX16" fmla="*/ 2465974 w 3177208"/>
              <a:gd name="connsiteY16" fmla="*/ 5031954 h 8011746"/>
              <a:gd name="connsiteX17" fmla="*/ 2612677 w 3177208"/>
              <a:gd name="connsiteY17" fmla="*/ 5576250 h 8011746"/>
              <a:gd name="connsiteX18" fmla="*/ 2818612 w 3177208"/>
              <a:gd name="connsiteY18" fmla="*/ 5830712 h 8011746"/>
              <a:gd name="connsiteX19" fmla="*/ 2937421 w 3177208"/>
              <a:gd name="connsiteY19" fmla="*/ 6230574 h 8011746"/>
              <a:gd name="connsiteX20" fmla="*/ 3019100 w 3177208"/>
              <a:gd name="connsiteY20" fmla="*/ 6791251 h 8011746"/>
              <a:gd name="connsiteX21" fmla="*/ 3177208 w 3177208"/>
              <a:gd name="connsiteY21" fmla="*/ 8011746 h 8011746"/>
              <a:gd name="connsiteX0" fmla="*/ 0 w 3200435"/>
              <a:gd name="connsiteY0" fmla="*/ 0 h 8561141"/>
              <a:gd name="connsiteX1" fmla="*/ 270615 w 3200435"/>
              <a:gd name="connsiteY1" fmla="*/ 301531 h 8561141"/>
              <a:gd name="connsiteX2" fmla="*/ 487397 w 3200435"/>
              <a:gd name="connsiteY2" fmla="*/ 644904 h 8561141"/>
              <a:gd name="connsiteX3" fmla="*/ 611272 w 3200435"/>
              <a:gd name="connsiteY3" fmla="*/ 1091286 h 8561141"/>
              <a:gd name="connsiteX4" fmla="*/ 781601 w 3200435"/>
              <a:gd name="connsiteY4" fmla="*/ 1434661 h 8561141"/>
              <a:gd name="connsiteX5" fmla="*/ 925590 w 3200435"/>
              <a:gd name="connsiteY5" fmla="*/ 1759364 h 8561141"/>
              <a:gd name="connsiteX6" fmla="*/ 1118715 w 3200435"/>
              <a:gd name="connsiteY6" fmla="*/ 1861651 h 8561141"/>
              <a:gd name="connsiteX7" fmla="*/ 1300282 w 3200435"/>
              <a:gd name="connsiteY7" fmla="*/ 2287383 h 8561141"/>
              <a:gd name="connsiteX8" fmla="*/ 1585044 w 3200435"/>
              <a:gd name="connsiteY8" fmla="*/ 2507564 h 8561141"/>
              <a:gd name="connsiteX9" fmla="*/ 1684940 w 3200435"/>
              <a:gd name="connsiteY9" fmla="*/ 3185642 h 8561141"/>
              <a:gd name="connsiteX10" fmla="*/ 1797687 w 3200435"/>
              <a:gd name="connsiteY10" fmla="*/ 3322773 h 8561141"/>
              <a:gd name="connsiteX11" fmla="*/ 1914191 w 3200435"/>
              <a:gd name="connsiteY11" fmla="*/ 3714578 h 8561141"/>
              <a:gd name="connsiteX12" fmla="*/ 1927908 w 3200435"/>
              <a:gd name="connsiteY12" fmla="*/ 4129173 h 8561141"/>
              <a:gd name="connsiteX13" fmla="*/ 1985598 w 3200435"/>
              <a:gd name="connsiteY13" fmla="*/ 4321877 h 8561141"/>
              <a:gd name="connsiteX14" fmla="*/ 2128410 w 3200435"/>
              <a:gd name="connsiteY14" fmla="*/ 4498188 h 8561141"/>
              <a:gd name="connsiteX15" fmla="*/ 2247698 w 3200435"/>
              <a:gd name="connsiteY15" fmla="*/ 4831409 h 8561141"/>
              <a:gd name="connsiteX16" fmla="*/ 2465974 w 3200435"/>
              <a:gd name="connsiteY16" fmla="*/ 5031954 h 8561141"/>
              <a:gd name="connsiteX17" fmla="*/ 2612677 w 3200435"/>
              <a:gd name="connsiteY17" fmla="*/ 5576250 h 8561141"/>
              <a:gd name="connsiteX18" fmla="*/ 2818612 w 3200435"/>
              <a:gd name="connsiteY18" fmla="*/ 5830712 h 8561141"/>
              <a:gd name="connsiteX19" fmla="*/ 2937421 w 3200435"/>
              <a:gd name="connsiteY19" fmla="*/ 6230574 h 8561141"/>
              <a:gd name="connsiteX20" fmla="*/ 3019100 w 3200435"/>
              <a:gd name="connsiteY20" fmla="*/ 6791251 h 8561141"/>
              <a:gd name="connsiteX21" fmla="*/ 3200435 w 3200435"/>
              <a:gd name="connsiteY21" fmla="*/ 8561141 h 8561141"/>
              <a:gd name="connsiteX0" fmla="*/ 0 w 3200435"/>
              <a:gd name="connsiteY0" fmla="*/ 0 h 8561141"/>
              <a:gd name="connsiteX1" fmla="*/ 270615 w 3200435"/>
              <a:gd name="connsiteY1" fmla="*/ 301531 h 8561141"/>
              <a:gd name="connsiteX2" fmla="*/ 487397 w 3200435"/>
              <a:gd name="connsiteY2" fmla="*/ 644904 h 8561141"/>
              <a:gd name="connsiteX3" fmla="*/ 611272 w 3200435"/>
              <a:gd name="connsiteY3" fmla="*/ 1091286 h 8561141"/>
              <a:gd name="connsiteX4" fmla="*/ 781601 w 3200435"/>
              <a:gd name="connsiteY4" fmla="*/ 1434661 h 8561141"/>
              <a:gd name="connsiteX5" fmla="*/ 925590 w 3200435"/>
              <a:gd name="connsiteY5" fmla="*/ 1759364 h 8561141"/>
              <a:gd name="connsiteX6" fmla="*/ 1118715 w 3200435"/>
              <a:gd name="connsiteY6" fmla="*/ 1861651 h 8561141"/>
              <a:gd name="connsiteX7" fmla="*/ 1300282 w 3200435"/>
              <a:gd name="connsiteY7" fmla="*/ 2287383 h 8561141"/>
              <a:gd name="connsiteX8" fmla="*/ 1585044 w 3200435"/>
              <a:gd name="connsiteY8" fmla="*/ 2507564 h 8561141"/>
              <a:gd name="connsiteX9" fmla="*/ 1684940 w 3200435"/>
              <a:gd name="connsiteY9" fmla="*/ 3185642 h 8561141"/>
              <a:gd name="connsiteX10" fmla="*/ 1797687 w 3200435"/>
              <a:gd name="connsiteY10" fmla="*/ 3322773 h 8561141"/>
              <a:gd name="connsiteX11" fmla="*/ 1914191 w 3200435"/>
              <a:gd name="connsiteY11" fmla="*/ 3714578 h 8561141"/>
              <a:gd name="connsiteX12" fmla="*/ 1927908 w 3200435"/>
              <a:gd name="connsiteY12" fmla="*/ 4129173 h 8561141"/>
              <a:gd name="connsiteX13" fmla="*/ 1985598 w 3200435"/>
              <a:gd name="connsiteY13" fmla="*/ 4321877 h 8561141"/>
              <a:gd name="connsiteX14" fmla="*/ 2128410 w 3200435"/>
              <a:gd name="connsiteY14" fmla="*/ 4498188 h 8561141"/>
              <a:gd name="connsiteX15" fmla="*/ 2247698 w 3200435"/>
              <a:gd name="connsiteY15" fmla="*/ 4831409 h 8561141"/>
              <a:gd name="connsiteX16" fmla="*/ 2465974 w 3200435"/>
              <a:gd name="connsiteY16" fmla="*/ 5031954 h 8561141"/>
              <a:gd name="connsiteX17" fmla="*/ 2612677 w 3200435"/>
              <a:gd name="connsiteY17" fmla="*/ 5576250 h 8561141"/>
              <a:gd name="connsiteX18" fmla="*/ 2818612 w 3200435"/>
              <a:gd name="connsiteY18" fmla="*/ 5830712 h 8561141"/>
              <a:gd name="connsiteX19" fmla="*/ 2937421 w 3200435"/>
              <a:gd name="connsiteY19" fmla="*/ 6230574 h 8561141"/>
              <a:gd name="connsiteX20" fmla="*/ 3019100 w 3200435"/>
              <a:gd name="connsiteY20" fmla="*/ 6791251 h 8561141"/>
              <a:gd name="connsiteX21" fmla="*/ 3073295 w 3200435"/>
              <a:gd name="connsiteY21" fmla="*/ 7787027 h 8561141"/>
              <a:gd name="connsiteX22" fmla="*/ 3200435 w 3200435"/>
              <a:gd name="connsiteY22" fmla="*/ 8561141 h 8561141"/>
              <a:gd name="connsiteX0" fmla="*/ 0 w 3246888"/>
              <a:gd name="connsiteY0" fmla="*/ 0 h 8870175"/>
              <a:gd name="connsiteX1" fmla="*/ 270615 w 3246888"/>
              <a:gd name="connsiteY1" fmla="*/ 301531 h 8870175"/>
              <a:gd name="connsiteX2" fmla="*/ 487397 w 3246888"/>
              <a:gd name="connsiteY2" fmla="*/ 644904 h 8870175"/>
              <a:gd name="connsiteX3" fmla="*/ 611272 w 3246888"/>
              <a:gd name="connsiteY3" fmla="*/ 1091286 h 8870175"/>
              <a:gd name="connsiteX4" fmla="*/ 781601 w 3246888"/>
              <a:gd name="connsiteY4" fmla="*/ 1434661 h 8870175"/>
              <a:gd name="connsiteX5" fmla="*/ 925590 w 3246888"/>
              <a:gd name="connsiteY5" fmla="*/ 1759364 h 8870175"/>
              <a:gd name="connsiteX6" fmla="*/ 1118715 w 3246888"/>
              <a:gd name="connsiteY6" fmla="*/ 1861651 h 8870175"/>
              <a:gd name="connsiteX7" fmla="*/ 1300282 w 3246888"/>
              <a:gd name="connsiteY7" fmla="*/ 2287383 h 8870175"/>
              <a:gd name="connsiteX8" fmla="*/ 1585044 w 3246888"/>
              <a:gd name="connsiteY8" fmla="*/ 2507564 h 8870175"/>
              <a:gd name="connsiteX9" fmla="*/ 1684940 w 3246888"/>
              <a:gd name="connsiteY9" fmla="*/ 3185642 h 8870175"/>
              <a:gd name="connsiteX10" fmla="*/ 1797687 w 3246888"/>
              <a:gd name="connsiteY10" fmla="*/ 3322773 h 8870175"/>
              <a:gd name="connsiteX11" fmla="*/ 1914191 w 3246888"/>
              <a:gd name="connsiteY11" fmla="*/ 3714578 h 8870175"/>
              <a:gd name="connsiteX12" fmla="*/ 1927908 w 3246888"/>
              <a:gd name="connsiteY12" fmla="*/ 4129173 h 8870175"/>
              <a:gd name="connsiteX13" fmla="*/ 1985598 w 3246888"/>
              <a:gd name="connsiteY13" fmla="*/ 4321877 h 8870175"/>
              <a:gd name="connsiteX14" fmla="*/ 2128410 w 3246888"/>
              <a:gd name="connsiteY14" fmla="*/ 4498188 h 8870175"/>
              <a:gd name="connsiteX15" fmla="*/ 2247698 w 3246888"/>
              <a:gd name="connsiteY15" fmla="*/ 4831409 h 8870175"/>
              <a:gd name="connsiteX16" fmla="*/ 2465974 w 3246888"/>
              <a:gd name="connsiteY16" fmla="*/ 5031954 h 8870175"/>
              <a:gd name="connsiteX17" fmla="*/ 2612677 w 3246888"/>
              <a:gd name="connsiteY17" fmla="*/ 5576250 h 8870175"/>
              <a:gd name="connsiteX18" fmla="*/ 2818612 w 3246888"/>
              <a:gd name="connsiteY18" fmla="*/ 5830712 h 8870175"/>
              <a:gd name="connsiteX19" fmla="*/ 2937421 w 3246888"/>
              <a:gd name="connsiteY19" fmla="*/ 6230574 h 8870175"/>
              <a:gd name="connsiteX20" fmla="*/ 3019100 w 3246888"/>
              <a:gd name="connsiteY20" fmla="*/ 6791251 h 8870175"/>
              <a:gd name="connsiteX21" fmla="*/ 3073295 w 3246888"/>
              <a:gd name="connsiteY21" fmla="*/ 7787027 h 8870175"/>
              <a:gd name="connsiteX22" fmla="*/ 3246888 w 3246888"/>
              <a:gd name="connsiteY22" fmla="*/ 8870175 h 88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46888" h="8870175">
                <a:moveTo>
                  <a:pt x="0" y="0"/>
                </a:moveTo>
                <a:cubicBezTo>
                  <a:pt x="24457" y="61701"/>
                  <a:pt x="208738" y="153987"/>
                  <a:pt x="270615" y="301531"/>
                </a:cubicBezTo>
                <a:cubicBezTo>
                  <a:pt x="332492" y="449075"/>
                  <a:pt x="428040" y="513278"/>
                  <a:pt x="487397" y="644904"/>
                </a:cubicBezTo>
                <a:cubicBezTo>
                  <a:pt x="546754" y="776530"/>
                  <a:pt x="567400" y="913877"/>
                  <a:pt x="611272" y="1091286"/>
                </a:cubicBezTo>
                <a:cubicBezTo>
                  <a:pt x="655145" y="1268695"/>
                  <a:pt x="731796" y="1260363"/>
                  <a:pt x="781601" y="1434661"/>
                </a:cubicBezTo>
                <a:cubicBezTo>
                  <a:pt x="831407" y="1608959"/>
                  <a:pt x="860372" y="1625247"/>
                  <a:pt x="925590" y="1759364"/>
                </a:cubicBezTo>
                <a:cubicBezTo>
                  <a:pt x="990808" y="1893481"/>
                  <a:pt x="1056266" y="1773648"/>
                  <a:pt x="1118715" y="1861651"/>
                </a:cubicBezTo>
                <a:cubicBezTo>
                  <a:pt x="1181164" y="1949654"/>
                  <a:pt x="1222561" y="2179731"/>
                  <a:pt x="1300282" y="2287383"/>
                </a:cubicBezTo>
                <a:cubicBezTo>
                  <a:pt x="1378004" y="2395035"/>
                  <a:pt x="1520934" y="2357854"/>
                  <a:pt x="1585044" y="2507564"/>
                </a:cubicBezTo>
                <a:cubicBezTo>
                  <a:pt x="1649154" y="2657274"/>
                  <a:pt x="1649500" y="3049774"/>
                  <a:pt x="1684940" y="3185642"/>
                </a:cubicBezTo>
                <a:cubicBezTo>
                  <a:pt x="1720380" y="3321510"/>
                  <a:pt x="1763863" y="3192171"/>
                  <a:pt x="1797687" y="3322773"/>
                </a:cubicBezTo>
                <a:cubicBezTo>
                  <a:pt x="1831511" y="3453375"/>
                  <a:pt x="1889982" y="3544263"/>
                  <a:pt x="1914191" y="3714578"/>
                </a:cubicBezTo>
                <a:cubicBezTo>
                  <a:pt x="1938400" y="3884893"/>
                  <a:pt x="1916007" y="4027957"/>
                  <a:pt x="1927908" y="4129173"/>
                </a:cubicBezTo>
                <a:cubicBezTo>
                  <a:pt x="1939809" y="4230389"/>
                  <a:pt x="1954687" y="4257109"/>
                  <a:pt x="1985598" y="4321877"/>
                </a:cubicBezTo>
                <a:cubicBezTo>
                  <a:pt x="2016510" y="4386645"/>
                  <a:pt x="2090364" y="4387146"/>
                  <a:pt x="2128410" y="4498188"/>
                </a:cubicBezTo>
                <a:cubicBezTo>
                  <a:pt x="2166456" y="4609230"/>
                  <a:pt x="2191437" y="4742448"/>
                  <a:pt x="2247698" y="4831409"/>
                </a:cubicBezTo>
                <a:cubicBezTo>
                  <a:pt x="2303959" y="4920370"/>
                  <a:pt x="2403824" y="4944165"/>
                  <a:pt x="2465974" y="5031954"/>
                </a:cubicBezTo>
                <a:cubicBezTo>
                  <a:pt x="2528124" y="5119743"/>
                  <a:pt x="2553904" y="5443124"/>
                  <a:pt x="2612677" y="5576250"/>
                </a:cubicBezTo>
                <a:cubicBezTo>
                  <a:pt x="2671450" y="5709376"/>
                  <a:pt x="2772408" y="5727716"/>
                  <a:pt x="2818612" y="5830712"/>
                </a:cubicBezTo>
                <a:cubicBezTo>
                  <a:pt x="2864816" y="5933708"/>
                  <a:pt x="2911749" y="6064761"/>
                  <a:pt x="2937421" y="6230574"/>
                </a:cubicBezTo>
                <a:cubicBezTo>
                  <a:pt x="2963094" y="6396387"/>
                  <a:pt x="2990003" y="6543288"/>
                  <a:pt x="3019100" y="6791251"/>
                </a:cubicBezTo>
                <a:cubicBezTo>
                  <a:pt x="3048197" y="7039214"/>
                  <a:pt x="3043073" y="7492045"/>
                  <a:pt x="3073295" y="7787027"/>
                </a:cubicBezTo>
                <a:cubicBezTo>
                  <a:pt x="3103517" y="8082009"/>
                  <a:pt x="3232150" y="8729710"/>
                  <a:pt x="3246888" y="88701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818" name="Picture 2" descr="Deep Sea Diving on Shallow Reefs - LTER">
            <a:extLst>
              <a:ext uri="{FF2B5EF4-FFF2-40B4-BE49-F238E27FC236}">
                <a16:creationId xmlns:a16="http://schemas.microsoft.com/office/drawing/2014/main" id="{566CDA78-5277-1E1A-F466-244F8E14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40" y="139013"/>
            <a:ext cx="3204519" cy="2403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7E31E2-A24D-36F7-6CF8-231013B51C0E}"/>
              </a:ext>
            </a:extLst>
          </p:cNvPr>
          <p:cNvSpPr txBox="1"/>
          <p:nvPr/>
        </p:nvSpPr>
        <p:spPr>
          <a:xfrm>
            <a:off x="612909" y="948394"/>
            <a:ext cx="173238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/>
              <a:t>0</a:t>
            </a:r>
          </a:p>
          <a:p>
            <a:pPr algn="r"/>
            <a:endParaRPr lang="en-US" sz="3000" dirty="0"/>
          </a:p>
          <a:p>
            <a:pPr algn="r"/>
            <a:endParaRPr lang="en-US" sz="3000" dirty="0"/>
          </a:p>
          <a:p>
            <a:pPr algn="r"/>
            <a:r>
              <a:rPr lang="en-US" sz="3000" dirty="0"/>
              <a:t>-500</a:t>
            </a:r>
          </a:p>
          <a:p>
            <a:pPr algn="r"/>
            <a:endParaRPr lang="en-US" sz="3000" dirty="0"/>
          </a:p>
          <a:p>
            <a:pPr algn="r"/>
            <a:endParaRPr lang="en-US" sz="3000" dirty="0"/>
          </a:p>
          <a:p>
            <a:pPr algn="r"/>
            <a:endParaRPr lang="en-US" sz="3000" dirty="0"/>
          </a:p>
          <a:p>
            <a:pPr algn="r"/>
            <a:r>
              <a:rPr lang="en-US" sz="3000" dirty="0"/>
              <a:t>-1000</a:t>
            </a:r>
          </a:p>
          <a:p>
            <a:pPr algn="r"/>
            <a:endParaRPr lang="en-US" sz="3000" dirty="0"/>
          </a:p>
          <a:p>
            <a:pPr algn="r"/>
            <a:endParaRPr lang="en-US" sz="3000" dirty="0"/>
          </a:p>
          <a:p>
            <a:pPr algn="r"/>
            <a:endParaRPr lang="en-US" sz="3000" dirty="0"/>
          </a:p>
          <a:p>
            <a:pPr algn="r"/>
            <a:r>
              <a:rPr lang="en-US" sz="3000" dirty="0"/>
              <a:t>-2000</a:t>
            </a:r>
          </a:p>
          <a:p>
            <a:pPr algn="r"/>
            <a:endParaRPr lang="en-US" sz="3000" dirty="0"/>
          </a:p>
          <a:p>
            <a:pPr algn="r"/>
            <a:endParaRPr lang="en-US" sz="3000" dirty="0"/>
          </a:p>
          <a:p>
            <a:pPr algn="r"/>
            <a:endParaRPr lang="en-US" sz="3000" dirty="0"/>
          </a:p>
          <a:p>
            <a:pPr algn="r"/>
            <a:endParaRPr lang="en-US" sz="3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950611-4A76-F72F-A214-0F83BA579DCF}"/>
              </a:ext>
            </a:extLst>
          </p:cNvPr>
          <p:cNvSpPr txBox="1">
            <a:spLocks/>
          </p:cNvSpPr>
          <p:nvPr/>
        </p:nvSpPr>
        <p:spPr>
          <a:xfrm rot="16200000">
            <a:off x="-168038" y="3191927"/>
            <a:ext cx="2084477" cy="9074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atin typeface="Avenir Book" panose="02000503020000020003" pitchFamily="2" charset="0"/>
              </a:rPr>
              <a:t>Depth (m)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A1823-501E-4CE0-2EA9-56CFAC0F90A8}"/>
              </a:ext>
            </a:extLst>
          </p:cNvPr>
          <p:cNvSpPr txBox="1"/>
          <p:nvPr/>
        </p:nvSpPr>
        <p:spPr>
          <a:xfrm>
            <a:off x="5306203" y="2228933"/>
            <a:ext cx="2453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NSF LTER, Moorea</a:t>
            </a:r>
            <a:endParaRPr lang="en-US" sz="1400" i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803BCF-1E56-BAF6-31D8-6F2A9DE9230E}"/>
              </a:ext>
            </a:extLst>
          </p:cNvPr>
          <p:cNvCxnSpPr>
            <a:cxnSpLocks/>
            <a:stCxn id="9" idx="1"/>
            <a:endCxn id="2" idx="1"/>
          </p:cNvCxnSpPr>
          <p:nvPr/>
        </p:nvCxnSpPr>
        <p:spPr>
          <a:xfrm flipH="1" flipV="1">
            <a:off x="2870523" y="1528262"/>
            <a:ext cx="5339314" cy="1604258"/>
          </a:xfrm>
          <a:prstGeom prst="line">
            <a:avLst/>
          </a:prstGeom>
          <a:ln w="34925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0" name="Picture 4" descr="Southeast Deep Coral Initiative: Exploring Deep-Sea Coral Ecosystems off  the Southeast U.S.: Illuminating the Deep: The ROV Odysseus: NOAA Office of  Ocean Exploration and Research">
            <a:extLst>
              <a:ext uri="{FF2B5EF4-FFF2-40B4-BE49-F238E27FC236}">
                <a16:creationId xmlns:a16="http://schemas.microsoft.com/office/drawing/2014/main" id="{63973C27-658B-2B2F-B92A-A23FDB4F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65" y="4189827"/>
            <a:ext cx="4331667" cy="2435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2DFD88-E0D9-33C4-7DB2-C3F5558DDA94}"/>
              </a:ext>
            </a:extLst>
          </p:cNvPr>
          <p:cNvSpPr txBox="1"/>
          <p:nvPr/>
        </p:nvSpPr>
        <p:spPr>
          <a:xfrm>
            <a:off x="8070345" y="139013"/>
            <a:ext cx="4199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Mesophotic reefs: 30 m – 150 m: 80% of coral reef habitat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10CD63-4EBB-0BB0-893D-DC842007DFC5}"/>
              </a:ext>
            </a:extLst>
          </p:cNvPr>
          <p:cNvSpPr txBox="1"/>
          <p:nvPr/>
        </p:nvSpPr>
        <p:spPr>
          <a:xfrm>
            <a:off x="5632849" y="6293081"/>
            <a:ext cx="2453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NOAA OER</a:t>
            </a:r>
            <a:endParaRPr lang="en-US" sz="1400" i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endParaRPr lang="en-US" dirty="0">
              <a:latin typeface="Avenir Book" panose="02000503020000020003" pitchFamily="2" charset="0"/>
            </a:endParaRPr>
          </a:p>
          <a:p>
            <a:pPr algn="r"/>
            <a:r>
              <a:rPr lang="en-US" i="1" dirty="0">
                <a:latin typeface="Avenir Book" panose="02000503020000020003" pitchFamily="2" charset="0"/>
              </a:rPr>
              <a:t>.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EF8D9211-C360-6185-22A5-CB0D86479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837" y="1981831"/>
            <a:ext cx="3445339" cy="2301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7019CF-BB21-806E-9B42-BC2061F5D0DE}"/>
              </a:ext>
            </a:extLst>
          </p:cNvPr>
          <p:cNvSpPr txBox="1"/>
          <p:nvPr/>
        </p:nvSpPr>
        <p:spPr>
          <a:xfrm>
            <a:off x="9932506" y="4061534"/>
            <a:ext cx="245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effectLst/>
                <a:latin typeface="Gotham"/>
              </a:rPr>
              <a:t>Alexis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Gotham"/>
              </a:rPr>
              <a:t>Chappuis</a:t>
            </a:r>
            <a:r>
              <a:rPr lang="en-US" sz="1200" i="0" dirty="0">
                <a:solidFill>
                  <a:schemeClr val="bg1"/>
                </a:solidFill>
                <a:effectLst/>
                <a:latin typeface="Gotham"/>
              </a:rPr>
              <a:t>, Indonesia</a:t>
            </a:r>
          </a:p>
          <a:p>
            <a:endParaRPr lang="en-US" sz="12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1D0862-EF64-95F5-27C1-6527D6DE8943}"/>
              </a:ext>
            </a:extLst>
          </p:cNvPr>
          <p:cNvSpPr txBox="1"/>
          <p:nvPr/>
        </p:nvSpPr>
        <p:spPr>
          <a:xfrm>
            <a:off x="5306203" y="947314"/>
            <a:ext cx="2453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Shallow-water coral</a:t>
            </a:r>
            <a:endParaRPr lang="en-US" sz="1400" i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B04D9E-53FD-C033-C5AB-EE5A26BD79CE}"/>
              </a:ext>
            </a:extLst>
          </p:cNvPr>
          <p:cNvSpPr txBox="1"/>
          <p:nvPr/>
        </p:nvSpPr>
        <p:spPr>
          <a:xfrm>
            <a:off x="4313326" y="4513349"/>
            <a:ext cx="2453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Deep-sea coral</a:t>
            </a:r>
            <a:endParaRPr lang="en-US" sz="1400" i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F2E8C7-0474-A13B-2946-FC7C1039BCA3}"/>
              </a:ext>
            </a:extLst>
          </p:cNvPr>
          <p:cNvSpPr txBox="1"/>
          <p:nvPr/>
        </p:nvSpPr>
        <p:spPr>
          <a:xfrm>
            <a:off x="8490596" y="2819401"/>
            <a:ext cx="2453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Mesophotic coral</a:t>
            </a:r>
            <a:endParaRPr lang="en-US" sz="1400" i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.</a:t>
            </a:r>
            <a:endParaRPr lang="en-US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A25A5-0BA4-0CD1-7056-5D5E1BD1DC0D}"/>
              </a:ext>
            </a:extLst>
          </p:cNvPr>
          <p:cNvSpPr txBox="1"/>
          <p:nvPr/>
        </p:nvSpPr>
        <p:spPr>
          <a:xfrm>
            <a:off x="9526453" y="6537505"/>
            <a:ext cx="290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Pyle and </a:t>
            </a:r>
            <a:r>
              <a:rPr lang="en-US" sz="1400" dirty="0" err="1">
                <a:latin typeface="Avenir Book" panose="02000503020000020003" pitchFamily="2" charset="0"/>
              </a:rPr>
              <a:t>Copus</a:t>
            </a:r>
            <a:r>
              <a:rPr lang="en-US" sz="1400" dirty="0">
                <a:latin typeface="Avenir Book" panose="02000503020000020003" pitchFamily="2" charset="0"/>
              </a:rPr>
              <a:t> 2019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5F8B44-1E53-812E-010B-DC31E8B4F81F}"/>
              </a:ext>
            </a:extLst>
          </p:cNvPr>
          <p:cNvSpPr/>
          <p:nvPr/>
        </p:nvSpPr>
        <p:spPr>
          <a:xfrm>
            <a:off x="5759" y="366276"/>
            <a:ext cx="1861656" cy="1287955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Autotrophy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8C9D32-45E5-866E-FFD0-6D3628FFCEF4}"/>
              </a:ext>
            </a:extLst>
          </p:cNvPr>
          <p:cNvSpPr/>
          <p:nvPr/>
        </p:nvSpPr>
        <p:spPr>
          <a:xfrm>
            <a:off x="49094" y="1473325"/>
            <a:ext cx="2133181" cy="923091"/>
          </a:xfrm>
          <a:prstGeom prst="ellipse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Heterotrophy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E91AF8-99BE-DD38-C780-4CAA3F7905FD}"/>
              </a:ext>
            </a:extLst>
          </p:cNvPr>
          <p:cNvCxnSpPr>
            <a:cxnSpLocks/>
          </p:cNvCxnSpPr>
          <p:nvPr/>
        </p:nvCxnSpPr>
        <p:spPr>
          <a:xfrm>
            <a:off x="1175469" y="2165733"/>
            <a:ext cx="20641" cy="3738221"/>
          </a:xfrm>
          <a:prstGeom prst="straightConnector1">
            <a:avLst/>
          </a:prstGeom>
          <a:ln w="1270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07BE853-6B55-1D5E-8D55-C04B5A0EC12B}"/>
              </a:ext>
            </a:extLst>
          </p:cNvPr>
          <p:cNvSpPr txBox="1"/>
          <p:nvPr/>
        </p:nvSpPr>
        <p:spPr>
          <a:xfrm>
            <a:off x="8595891" y="4463512"/>
            <a:ext cx="4199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Middle child!</a:t>
            </a:r>
          </a:p>
        </p:txBody>
      </p:sp>
    </p:spTree>
    <p:extLst>
      <p:ext uri="{BB962C8B-B14F-4D97-AF65-F5344CB8AC3E}">
        <p14:creationId xmlns:p14="http://schemas.microsoft.com/office/powerpoint/2010/main" val="27820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22" grpId="0"/>
      <p:bldP spid="25" grpId="0"/>
      <p:bldP spid="7" grpId="0" animBg="1"/>
      <p:bldP spid="11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the world with yellow dots&#10;&#10;Description automatically generated">
            <a:extLst>
              <a:ext uri="{FF2B5EF4-FFF2-40B4-BE49-F238E27FC236}">
                <a16:creationId xmlns:a16="http://schemas.microsoft.com/office/drawing/2014/main" id="{F09EB6DD-9D58-3730-CDE5-11AD5A55E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99" y="159287"/>
            <a:ext cx="10275217" cy="49596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 descr="Scuba divers in the water&#10;&#10;Description automatically generated with medium confidence">
            <a:extLst>
              <a:ext uri="{FF2B5EF4-FFF2-40B4-BE49-F238E27FC236}">
                <a16:creationId xmlns:a16="http://schemas.microsoft.com/office/drawing/2014/main" id="{80357A54-3178-92A6-A06F-5EE1FCF19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9" t="2911"/>
          <a:stretch/>
        </p:blipFill>
        <p:spPr>
          <a:xfrm>
            <a:off x="200025" y="53893"/>
            <a:ext cx="6099098" cy="33976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7D0F26-7591-1B8F-96F4-DA8458F0424F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299123" y="1752727"/>
            <a:ext cx="899080" cy="65476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EF77B7-26D2-728D-5173-C5AA6EB41FA3}"/>
              </a:ext>
            </a:extLst>
          </p:cNvPr>
          <p:cNvSpPr txBox="1"/>
          <p:nvPr/>
        </p:nvSpPr>
        <p:spPr>
          <a:xfrm>
            <a:off x="9291637" y="4822635"/>
            <a:ext cx="2900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Pyle and </a:t>
            </a:r>
            <a:r>
              <a:rPr lang="en-US" sz="1400" dirty="0" err="1">
                <a:solidFill>
                  <a:schemeClr val="bg1"/>
                </a:solidFill>
                <a:latin typeface="Avenir Book" panose="02000503020000020003" pitchFamily="2" charset="0"/>
              </a:rPr>
              <a:t>Copus</a:t>
            </a: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 2019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A7D5AE-F710-0649-9B47-BDF0FC664E9D}"/>
              </a:ext>
            </a:extLst>
          </p:cNvPr>
          <p:cNvCxnSpPr>
            <a:cxnSpLocks/>
          </p:cNvCxnSpPr>
          <p:nvPr/>
        </p:nvCxnSpPr>
        <p:spPr>
          <a:xfrm flipV="1">
            <a:off x="8293853" y="3604745"/>
            <a:ext cx="508435" cy="387713"/>
          </a:xfrm>
          <a:prstGeom prst="line">
            <a:avLst/>
          </a:prstGeom>
          <a:ln w="444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ECE6C8A-20A0-C769-F1C3-80692898688E}"/>
              </a:ext>
            </a:extLst>
          </p:cNvPr>
          <p:cNvSpPr txBox="1"/>
          <p:nvPr/>
        </p:nvSpPr>
        <p:spPr>
          <a:xfrm>
            <a:off x="8015365" y="3906092"/>
            <a:ext cx="42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E6CE325-6692-2261-0F61-8D6BE18F1063}"/>
              </a:ext>
            </a:extLst>
          </p:cNvPr>
          <p:cNvCxnSpPr>
            <a:cxnSpLocks/>
          </p:cNvCxnSpPr>
          <p:nvPr/>
        </p:nvCxnSpPr>
        <p:spPr>
          <a:xfrm flipV="1">
            <a:off x="10065000" y="1761256"/>
            <a:ext cx="508435" cy="387713"/>
          </a:xfrm>
          <a:prstGeom prst="line">
            <a:avLst/>
          </a:prstGeom>
          <a:ln w="444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79C705F-E41E-67AF-F577-44E0E7729BF8}"/>
              </a:ext>
            </a:extLst>
          </p:cNvPr>
          <p:cNvSpPr txBox="1"/>
          <p:nvPr/>
        </p:nvSpPr>
        <p:spPr>
          <a:xfrm>
            <a:off x="10511503" y="1356538"/>
            <a:ext cx="93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B2328F-CC8F-6F90-6293-BDA5FD7E8F72}"/>
              </a:ext>
            </a:extLst>
          </p:cNvPr>
          <p:cNvSpPr txBox="1"/>
          <p:nvPr/>
        </p:nvSpPr>
        <p:spPr>
          <a:xfrm>
            <a:off x="3822530" y="3136134"/>
            <a:ext cx="2453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</a:rPr>
              <a:t>Rebreather, Pisces IV, Hawaii</a:t>
            </a:r>
            <a:endParaRPr lang="en-US" sz="1400" i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r"/>
            <a:endParaRPr lang="en-US" dirty="0">
              <a:latin typeface="Avenir Book" panose="02000503020000020003" pitchFamily="2" charset="0"/>
            </a:endParaRPr>
          </a:p>
          <a:p>
            <a:pPr algn="r"/>
            <a:r>
              <a:rPr lang="en-US" i="1" dirty="0">
                <a:latin typeface="Avenir Book" panose="02000503020000020003" pitchFamily="2" charset="0"/>
              </a:rPr>
              <a:t>.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98936-7CD3-F359-6CD3-192FAA6DAA47}"/>
              </a:ext>
            </a:extLst>
          </p:cNvPr>
          <p:cNvSpPr txBox="1"/>
          <p:nvPr/>
        </p:nvSpPr>
        <p:spPr>
          <a:xfrm>
            <a:off x="3654588" y="5263385"/>
            <a:ext cx="70872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Studying distribution is difficult: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Costly (ship and crew)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Time-intensive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Specialized (technical divers, robotic vehicles)</a:t>
            </a:r>
          </a:p>
        </p:txBody>
      </p:sp>
    </p:spTree>
    <p:extLst>
      <p:ext uri="{BB962C8B-B14F-4D97-AF65-F5344CB8AC3E}">
        <p14:creationId xmlns:p14="http://schemas.microsoft.com/office/powerpoint/2010/main" val="36464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45B25F-E9FA-0E5D-6B19-689EE1E3E201}"/>
              </a:ext>
            </a:extLst>
          </p:cNvPr>
          <p:cNvSpPr txBox="1">
            <a:spLocks/>
          </p:cNvSpPr>
          <p:nvPr/>
        </p:nvSpPr>
        <p:spPr>
          <a:xfrm>
            <a:off x="353785" y="-175534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47E44-5497-82DE-52E6-E22193BE7DDC}"/>
              </a:ext>
            </a:extLst>
          </p:cNvPr>
          <p:cNvSpPr txBox="1"/>
          <p:nvPr/>
        </p:nvSpPr>
        <p:spPr>
          <a:xfrm>
            <a:off x="218888" y="1905506"/>
            <a:ext cx="1247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Habitat suitability models = predict places habitat COULD be based </a:t>
            </a:r>
            <a:r>
              <a:rPr lang="en-US" sz="2400" dirty="0"/>
              <a:t>a suite of environmental </a:t>
            </a:r>
            <a:r>
              <a:rPr lang="en-US" sz="2400" dirty="0">
                <a:latin typeface="+mn-lt"/>
              </a:rPr>
              <a:t>factors: cost effective!!</a:t>
            </a:r>
          </a:p>
          <a:p>
            <a:endParaRPr lang="en-US" sz="2400" dirty="0">
              <a:latin typeface="+mn-lt"/>
            </a:endParaRPr>
          </a:p>
          <a:p>
            <a:br>
              <a:rPr lang="en-US" sz="2400" dirty="0">
                <a:latin typeface="+mn-lt"/>
              </a:rPr>
            </a:b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D8191F-E005-811C-4EBC-D4A525F545D6}"/>
              </a:ext>
            </a:extLst>
          </p:cNvPr>
          <p:cNvSpPr txBox="1"/>
          <p:nvPr/>
        </p:nvSpPr>
        <p:spPr>
          <a:xfrm>
            <a:off x="7978638" y="6016586"/>
            <a:ext cx="176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Tong et al. 2023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A464F5C-88E8-07B0-7E40-B71D09B0F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929" y="2422761"/>
            <a:ext cx="2821305" cy="443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177283-1122-0A53-045E-D9D2CA818AF8}"/>
              </a:ext>
            </a:extLst>
          </p:cNvPr>
          <p:cNvSpPr txBox="1"/>
          <p:nvPr/>
        </p:nvSpPr>
        <p:spPr>
          <a:xfrm>
            <a:off x="4305267" y="3060729"/>
            <a:ext cx="32223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The difference between a model for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</a:rPr>
              <a:t>Desmophyllum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</a:rPr>
              <a:t>pertusa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over time.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(A) Davies et al. 2008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(B) Davies and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</a:rPr>
              <a:t>Guinotte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2011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(C) Tong et al. 2023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4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45B25F-E9FA-0E5D-6B19-689EE1E3E201}"/>
              </a:ext>
            </a:extLst>
          </p:cNvPr>
          <p:cNvSpPr txBox="1">
            <a:spLocks/>
          </p:cNvSpPr>
          <p:nvPr/>
        </p:nvSpPr>
        <p:spPr>
          <a:xfrm>
            <a:off x="353785" y="-175534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47E44-5497-82DE-52E6-E22193BE7DDC}"/>
              </a:ext>
            </a:extLst>
          </p:cNvPr>
          <p:cNvSpPr txBox="1"/>
          <p:nvPr/>
        </p:nvSpPr>
        <p:spPr>
          <a:xfrm>
            <a:off x="218888" y="1905506"/>
            <a:ext cx="1247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Habitat suitability models = predict places habitat COULD be based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 suite of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factors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+mn-lt"/>
              </a:rPr>
              <a:t>Based on ecological niche theory</a:t>
            </a:r>
          </a:p>
          <a:p>
            <a:br>
              <a:rPr lang="en-US" sz="2400" dirty="0">
                <a:latin typeface="+mn-lt"/>
              </a:rPr>
            </a:br>
            <a:endParaRPr lang="en-US" sz="2400" dirty="0"/>
          </a:p>
        </p:txBody>
      </p:sp>
      <p:pic>
        <p:nvPicPr>
          <p:cNvPr id="2" name="Picture 1" descr="A diagram of a fish&#10;&#10;Description automatically generated">
            <a:extLst>
              <a:ext uri="{FF2B5EF4-FFF2-40B4-BE49-F238E27FC236}">
                <a16:creationId xmlns:a16="http://schemas.microsoft.com/office/drawing/2014/main" id="{3988092F-CC87-8A18-6A94-7054D39F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838" y="2842217"/>
            <a:ext cx="7892323" cy="3607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8858E-8C19-14F2-BE7F-178E4D535A98}"/>
              </a:ext>
            </a:extLst>
          </p:cNvPr>
          <p:cNvSpPr txBox="1"/>
          <p:nvPr/>
        </p:nvSpPr>
        <p:spPr>
          <a:xfrm>
            <a:off x="9601643" y="6126486"/>
            <a:ext cx="176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Gerhart-Barley UC Davis </a:t>
            </a:r>
            <a:r>
              <a:rPr lang="en-US" sz="1200" dirty="0" err="1"/>
              <a:t>LibreTexts</a:t>
            </a:r>
            <a:r>
              <a:rPr lang="en-US" sz="1200" dirty="0"/>
              <a:t> </a:t>
            </a:r>
          </a:p>
          <a:p>
            <a:r>
              <a:rPr lang="en-US" sz="1200" dirty="0"/>
              <a:t>Intro to Biology</a:t>
            </a:r>
          </a:p>
        </p:txBody>
      </p:sp>
    </p:spTree>
    <p:extLst>
      <p:ext uri="{BB962C8B-B14F-4D97-AF65-F5344CB8AC3E}">
        <p14:creationId xmlns:p14="http://schemas.microsoft.com/office/powerpoint/2010/main" val="87289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45B25F-E9FA-0E5D-6B19-689EE1E3E201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47E44-5497-82DE-52E6-E22193BE7DDC}"/>
              </a:ext>
            </a:extLst>
          </p:cNvPr>
          <p:cNvSpPr txBox="1"/>
          <p:nvPr/>
        </p:nvSpPr>
        <p:spPr>
          <a:xfrm>
            <a:off x="218888" y="1669465"/>
            <a:ext cx="1247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Habitat suitability models = predict places habitat COULD be based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 suite of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factors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Based on niche theory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Requires many parts and steps</a:t>
            </a:r>
            <a:endParaRPr lang="en-US" sz="2400" dirty="0">
              <a:latin typeface="+mn-lt"/>
            </a:endParaRPr>
          </a:p>
          <a:p>
            <a:br>
              <a:rPr lang="en-US" sz="2400" dirty="0">
                <a:latin typeface="+mn-lt"/>
              </a:rPr>
            </a:br>
            <a:endParaRPr lang="en-US" sz="2400" dirty="0"/>
          </a:p>
        </p:txBody>
      </p:sp>
      <p:pic>
        <p:nvPicPr>
          <p:cNvPr id="8" name="Picture 7" descr="A diagram of different types of distribution&#10;&#10;Description automatically generated">
            <a:extLst>
              <a:ext uri="{FF2B5EF4-FFF2-40B4-BE49-F238E27FC236}">
                <a16:creationId xmlns:a16="http://schemas.microsoft.com/office/drawing/2014/main" id="{A6AC7562-DF02-5AE2-5646-4D5BEE564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642" y="2538507"/>
            <a:ext cx="6676381" cy="4172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D03C24-E1CB-6FB6-A484-1B4DFF6409C2}"/>
              </a:ext>
            </a:extLst>
          </p:cNvPr>
          <p:cNvSpPr txBox="1"/>
          <p:nvPr/>
        </p:nvSpPr>
        <p:spPr>
          <a:xfrm>
            <a:off x="731504" y="6064499"/>
            <a:ext cx="37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</a:t>
            </a:r>
            <a:r>
              <a:rPr lang="en-US" dirty="0"/>
              <a:t>(environmental and habitat or species locations)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046DD74-BBB5-331C-9990-5C3A8D4F6402}"/>
              </a:ext>
            </a:extLst>
          </p:cNvPr>
          <p:cNvSpPr/>
          <p:nvPr/>
        </p:nvSpPr>
        <p:spPr>
          <a:xfrm rot="16200000">
            <a:off x="2358724" y="5585791"/>
            <a:ext cx="472082" cy="4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1D8B8-5EAE-5112-5644-E6FE6D59E87A}"/>
              </a:ext>
            </a:extLst>
          </p:cNvPr>
          <p:cNvSpPr txBox="1"/>
          <p:nvPr/>
        </p:nvSpPr>
        <p:spPr>
          <a:xfrm>
            <a:off x="731503" y="5148566"/>
            <a:ext cx="372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Process Data </a:t>
            </a:r>
            <a:r>
              <a:rPr lang="en-US" dirty="0"/>
              <a:t>(</a:t>
            </a:r>
            <a:r>
              <a:rPr lang="en-US" dirty="0" err="1"/>
              <a:t>ArcPy</a:t>
            </a:r>
            <a:r>
              <a:rPr lang="en-US" dirty="0"/>
              <a:t> in Python, R)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4D97996-B176-BAEE-B3ED-52B5A73868C9}"/>
              </a:ext>
            </a:extLst>
          </p:cNvPr>
          <p:cNvSpPr/>
          <p:nvPr/>
        </p:nvSpPr>
        <p:spPr>
          <a:xfrm rot="16200000">
            <a:off x="2358724" y="4654106"/>
            <a:ext cx="472082" cy="4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FBB16-73D8-4D33-7A82-697D98509E5C}"/>
              </a:ext>
            </a:extLst>
          </p:cNvPr>
          <p:cNvSpPr txBox="1"/>
          <p:nvPr/>
        </p:nvSpPr>
        <p:spPr>
          <a:xfrm>
            <a:off x="731503" y="4064266"/>
            <a:ext cx="372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 script </a:t>
            </a:r>
            <a:r>
              <a:rPr lang="en-US" dirty="0"/>
              <a:t>(R and </a:t>
            </a:r>
            <a:r>
              <a:rPr lang="en-US" dirty="0" err="1"/>
              <a:t>Rstudio</a:t>
            </a:r>
            <a:r>
              <a:rPr lang="en-US" dirty="0"/>
              <a:t>, we used </a:t>
            </a:r>
            <a:r>
              <a:rPr lang="en-US" dirty="0" err="1"/>
              <a:t>MaxEnt</a:t>
            </a:r>
            <a:r>
              <a:rPr lang="en-US" dirty="0"/>
              <a:t> model)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1029B1A-F019-ACEA-959C-88D0A4764A67}"/>
              </a:ext>
            </a:extLst>
          </p:cNvPr>
          <p:cNvSpPr/>
          <p:nvPr/>
        </p:nvSpPr>
        <p:spPr>
          <a:xfrm rot="16200000">
            <a:off x="2358725" y="3639090"/>
            <a:ext cx="472082" cy="4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5C9EE-01FA-B5B4-4E91-D98A27D4176B}"/>
              </a:ext>
            </a:extLst>
          </p:cNvPr>
          <p:cNvSpPr txBox="1"/>
          <p:nvPr/>
        </p:nvSpPr>
        <p:spPr>
          <a:xfrm>
            <a:off x="731502" y="2867636"/>
            <a:ext cx="3726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 run </a:t>
            </a:r>
            <a:r>
              <a:rPr lang="en-US" dirty="0"/>
              <a:t>(Unity computer cluster through URI using </a:t>
            </a:r>
            <a:r>
              <a:rPr lang="en-US" dirty="0" err="1"/>
              <a:t>OpenOnDemand</a:t>
            </a:r>
            <a:r>
              <a:rPr lang="en-US" dirty="0"/>
              <a:t> and </a:t>
            </a:r>
            <a:r>
              <a:rPr lang="en-US" dirty="0" err="1"/>
              <a:t>Slurm</a:t>
            </a:r>
            <a:r>
              <a:rPr lang="en-US" dirty="0"/>
              <a:t> jobs)</a:t>
            </a:r>
          </a:p>
        </p:txBody>
      </p:sp>
    </p:spTree>
    <p:extLst>
      <p:ext uri="{BB962C8B-B14F-4D97-AF65-F5344CB8AC3E}">
        <p14:creationId xmlns:p14="http://schemas.microsoft.com/office/powerpoint/2010/main" val="1191838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A181E8-FCFB-4364-62E5-F7B30B6110AD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3D20B-9D4E-135C-1B7C-F8B037F99177}"/>
              </a:ext>
            </a:extLst>
          </p:cNvPr>
          <p:cNvSpPr txBox="1"/>
          <p:nvPr/>
        </p:nvSpPr>
        <p:spPr>
          <a:xfrm>
            <a:off x="1374911" y="1855305"/>
            <a:ext cx="9442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Goal:</a:t>
            </a:r>
            <a:r>
              <a:rPr lang="en-US" sz="2400" b="1" dirty="0"/>
              <a:t> </a:t>
            </a:r>
            <a:r>
              <a:rPr lang="en-US" sz="2400" dirty="0"/>
              <a:t>Build a habitat suitability model for high-resolution multibeam bathymetry (5 m) at Flower Garden Banks National Marine Sanctuary</a:t>
            </a:r>
          </a:p>
        </p:txBody>
      </p:sp>
      <p:pic>
        <p:nvPicPr>
          <p:cNvPr id="4098" name="Picture 2" descr="Sanctuary Boundaries | Flower Garden Banks National Marine ...">
            <a:extLst>
              <a:ext uri="{FF2B5EF4-FFF2-40B4-BE49-F238E27FC236}">
                <a16:creationId xmlns:a16="http://schemas.microsoft.com/office/drawing/2014/main" id="{C198A481-393A-B30B-8B48-763BE1F0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27" y="2761870"/>
            <a:ext cx="5644942" cy="39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673662-0246-8D88-4891-BE31FEFCAA93}"/>
              </a:ext>
            </a:extLst>
          </p:cNvPr>
          <p:cNvSpPr txBox="1"/>
          <p:nvPr/>
        </p:nvSpPr>
        <p:spPr>
          <a:xfrm>
            <a:off x="2391211" y="6378277"/>
            <a:ext cx="1764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NOAA FGBNMS</a:t>
            </a:r>
          </a:p>
        </p:txBody>
      </p:sp>
      <p:pic>
        <p:nvPicPr>
          <p:cNvPr id="4100" name="Picture 4" descr="NOAA's Flower Garden Banks National Marine Sanctuary">
            <a:extLst>
              <a:ext uri="{FF2B5EF4-FFF2-40B4-BE49-F238E27FC236}">
                <a16:creationId xmlns:a16="http://schemas.microsoft.com/office/drawing/2014/main" id="{F63D66F5-F42F-5B56-540F-1675CFB5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302"/>
            <a:ext cx="2974310" cy="297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AC60D-4AEC-14B4-E18F-132392EC44DF}"/>
              </a:ext>
            </a:extLst>
          </p:cNvPr>
          <p:cNvSpPr txBox="1"/>
          <p:nvPr/>
        </p:nvSpPr>
        <p:spPr>
          <a:xfrm>
            <a:off x="8918469" y="4171699"/>
            <a:ext cx="3075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Interested in seeing how high-resolution suitability models compare with lower-resolution ones (Sterne et al. 2020). </a:t>
            </a:r>
          </a:p>
        </p:txBody>
      </p:sp>
    </p:spTree>
    <p:extLst>
      <p:ext uri="{BB962C8B-B14F-4D97-AF65-F5344CB8AC3E}">
        <p14:creationId xmlns:p14="http://schemas.microsoft.com/office/powerpoint/2010/main" val="141261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32E1FC6-679C-8D2D-0CCF-6B3B61C769B6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C6C556A-C69C-47D5-103F-61DC00894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834661"/>
              </p:ext>
            </p:extLst>
          </p:nvPr>
        </p:nvGraphicFramePr>
        <p:xfrm>
          <a:off x="661011" y="3429000"/>
          <a:ext cx="10869976" cy="3196590"/>
        </p:xfrm>
        <a:graphic>
          <a:graphicData uri="http://schemas.openxmlformats.org/drawingml/2006/table">
            <a:tbl>
              <a:tblPr/>
              <a:tblGrid>
                <a:gridCol w="1153733">
                  <a:extLst>
                    <a:ext uri="{9D8B030D-6E8A-4147-A177-3AD203B41FA5}">
                      <a16:colId xmlns:a16="http://schemas.microsoft.com/office/drawing/2014/main" val="4130338691"/>
                    </a:ext>
                  </a:extLst>
                </a:gridCol>
                <a:gridCol w="2409266">
                  <a:extLst>
                    <a:ext uri="{9D8B030D-6E8A-4147-A177-3AD203B41FA5}">
                      <a16:colId xmlns:a16="http://schemas.microsoft.com/office/drawing/2014/main" val="3695453326"/>
                    </a:ext>
                  </a:extLst>
                </a:gridCol>
                <a:gridCol w="1707978">
                  <a:extLst>
                    <a:ext uri="{9D8B030D-6E8A-4147-A177-3AD203B41FA5}">
                      <a16:colId xmlns:a16="http://schemas.microsoft.com/office/drawing/2014/main" val="4221612132"/>
                    </a:ext>
                  </a:extLst>
                </a:gridCol>
                <a:gridCol w="1266844">
                  <a:extLst>
                    <a:ext uri="{9D8B030D-6E8A-4147-A177-3AD203B41FA5}">
                      <a16:colId xmlns:a16="http://schemas.microsoft.com/office/drawing/2014/main" val="1054834356"/>
                    </a:ext>
                  </a:extLst>
                </a:gridCol>
                <a:gridCol w="1481755">
                  <a:extLst>
                    <a:ext uri="{9D8B030D-6E8A-4147-A177-3AD203B41FA5}">
                      <a16:colId xmlns:a16="http://schemas.microsoft.com/office/drawing/2014/main" val="353792874"/>
                    </a:ext>
                  </a:extLst>
                </a:gridCol>
                <a:gridCol w="1232911">
                  <a:extLst>
                    <a:ext uri="{9D8B030D-6E8A-4147-A177-3AD203B41FA5}">
                      <a16:colId xmlns:a16="http://schemas.microsoft.com/office/drawing/2014/main" val="1198297192"/>
                    </a:ext>
                  </a:extLst>
                </a:gridCol>
                <a:gridCol w="1617489">
                  <a:extLst>
                    <a:ext uri="{9D8B030D-6E8A-4147-A177-3AD203B41FA5}">
                      <a16:colId xmlns:a16="http://schemas.microsoft.com/office/drawing/2014/main" val="166973379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Month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189350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Goals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Launch Presentation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collecting and organizing data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File structure 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Choose the types of models appropriate for the data type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Build environmental layers; particularly high resolution multibeam for bathymetry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Cont. with data collection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fontAlgn="t"/>
                      <a:br>
                        <a:rPr lang="en-US" dirty="0">
                          <a:effectLst/>
                          <a:latin typeface="+mn-lt"/>
                        </a:rPr>
                      </a:b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Combine all inputs and start coding model into UNITY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Organize how outputs sort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First model run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to run multiple types of models to compare</a:t>
                      </a:r>
                      <a:endParaRPr lang="en-US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analyses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Cont. analyses</a:t>
                      </a:r>
                      <a:endParaRPr lang="en-US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More model runs if needed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Wrap presentation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writing up results and pursue higher analyses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85655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A08797E-EC8A-1D46-EF2A-B315ED2EC5B5}"/>
              </a:ext>
            </a:extLst>
          </p:cNvPr>
          <p:cNvSpPr txBox="1"/>
          <p:nvPr/>
        </p:nvSpPr>
        <p:spPr>
          <a:xfrm>
            <a:off x="3770953" y="1485649"/>
            <a:ext cx="6453809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Time frame</a:t>
            </a:r>
            <a:endParaRPr lang="en-US" sz="3000" b="1" dirty="0">
              <a:effectLst/>
            </a:endParaRPr>
          </a:p>
          <a:p>
            <a:pPr marL="742950" rtl="0">
              <a:spcBef>
                <a:spcPts val="80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Start: 1 Jan 2024</a:t>
            </a:r>
            <a:endParaRPr lang="en-US" sz="2400" b="0" dirty="0">
              <a:effectLst/>
            </a:endParaRPr>
          </a:p>
          <a:p>
            <a:pPr marL="742950" rtl="0">
              <a:spcBef>
                <a:spcPts val="80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End: 30 June 2024</a:t>
            </a:r>
            <a:endParaRPr lang="en-US" sz="2400" b="0" dirty="0">
              <a:effectLst/>
            </a:endParaRPr>
          </a:p>
          <a:p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927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3D17-82E5-3571-A31D-ED18FE31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5" y="1750969"/>
            <a:ext cx="4411997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Original time frame vs. What happened.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3D1EA6-F8F3-108B-ECB1-A4FD2D5CA7B9}"/>
              </a:ext>
            </a:extLst>
          </p:cNvPr>
          <p:cNvSpPr txBox="1">
            <a:spLocks/>
          </p:cNvSpPr>
          <p:nvPr/>
        </p:nvSpPr>
        <p:spPr>
          <a:xfrm>
            <a:off x="353785" y="-287062"/>
            <a:ext cx="1148442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Improving habitat suitability models to understand how Mesophotic Coral Reef distribution will respond to climate change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950866-9A20-FC59-62E4-85BF4F3C0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963892"/>
              </p:ext>
            </p:extLst>
          </p:nvPr>
        </p:nvGraphicFramePr>
        <p:xfrm>
          <a:off x="353785" y="3429000"/>
          <a:ext cx="11484428" cy="3044190"/>
        </p:xfrm>
        <a:graphic>
          <a:graphicData uri="http://schemas.openxmlformats.org/drawingml/2006/table">
            <a:tbl>
              <a:tblPr/>
              <a:tblGrid>
                <a:gridCol w="1218951">
                  <a:extLst>
                    <a:ext uri="{9D8B030D-6E8A-4147-A177-3AD203B41FA5}">
                      <a16:colId xmlns:a16="http://schemas.microsoft.com/office/drawing/2014/main" val="4130338691"/>
                    </a:ext>
                  </a:extLst>
                </a:gridCol>
                <a:gridCol w="2545456">
                  <a:extLst>
                    <a:ext uri="{9D8B030D-6E8A-4147-A177-3AD203B41FA5}">
                      <a16:colId xmlns:a16="http://schemas.microsoft.com/office/drawing/2014/main" val="3695453326"/>
                    </a:ext>
                  </a:extLst>
                </a:gridCol>
                <a:gridCol w="1804525">
                  <a:extLst>
                    <a:ext uri="{9D8B030D-6E8A-4147-A177-3AD203B41FA5}">
                      <a16:colId xmlns:a16="http://schemas.microsoft.com/office/drawing/2014/main" val="4221612132"/>
                    </a:ext>
                  </a:extLst>
                </a:gridCol>
                <a:gridCol w="1338456">
                  <a:extLst>
                    <a:ext uri="{9D8B030D-6E8A-4147-A177-3AD203B41FA5}">
                      <a16:colId xmlns:a16="http://schemas.microsoft.com/office/drawing/2014/main" val="1054834356"/>
                    </a:ext>
                  </a:extLst>
                </a:gridCol>
                <a:gridCol w="1565515">
                  <a:extLst>
                    <a:ext uri="{9D8B030D-6E8A-4147-A177-3AD203B41FA5}">
                      <a16:colId xmlns:a16="http://schemas.microsoft.com/office/drawing/2014/main" val="353792874"/>
                    </a:ext>
                  </a:extLst>
                </a:gridCol>
                <a:gridCol w="1302604">
                  <a:extLst>
                    <a:ext uri="{9D8B030D-6E8A-4147-A177-3AD203B41FA5}">
                      <a16:colId xmlns:a16="http://schemas.microsoft.com/office/drawing/2014/main" val="1198297192"/>
                    </a:ext>
                  </a:extLst>
                </a:gridCol>
                <a:gridCol w="1708921">
                  <a:extLst>
                    <a:ext uri="{9D8B030D-6E8A-4147-A177-3AD203B41FA5}">
                      <a16:colId xmlns:a16="http://schemas.microsoft.com/office/drawing/2014/main" val="166973379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Month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</a:t>
                      </a: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9189350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Goals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Launch Presentation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collecting and organizing data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File structure 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Choose the types of models appropriate for the data type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>
                      <a:noFill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Build environmental layers; particularly high resolution multibeam for bathymetry</a:t>
                      </a:r>
                      <a:endParaRPr lang="en-US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Cont. with data collection</a:t>
                      </a:r>
                      <a:endParaRPr lang="en-US">
                        <a:effectLst/>
                        <a:latin typeface="+mn-lt"/>
                      </a:endParaRPr>
                    </a:p>
                    <a:p>
                      <a:pPr fontAlgn="t"/>
                      <a:br>
                        <a:rPr lang="en-US">
                          <a:effectLst/>
                          <a:latin typeface="+mn-lt"/>
                        </a:rPr>
                      </a:br>
                      <a:endParaRPr lang="en-US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Combine all inputs and start coding model into UNITY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Organize how outputs sort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First model run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to run multiple types of models to compare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analyses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Cont. analyses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More model runs if needed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Wrap presentation</a:t>
                      </a:r>
                      <a:endParaRPr lang="en-US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  <a:latin typeface="+mn-lt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Start writing up results and pursue higher analyses</a:t>
                      </a:r>
                      <a:endParaRPr lang="en-US" dirty="0">
                        <a:effectLst/>
                        <a:latin typeface="+mn-lt"/>
                      </a:endParaRPr>
                    </a:p>
                  </a:txBody>
                  <a:tcPr marL="95250" marR="95250" marT="47625" marB="47625">
                    <a:lnL w="4324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856552"/>
                  </a:ext>
                </a:extLst>
              </a:tr>
            </a:tbl>
          </a:graphicData>
        </a:graphic>
      </p:graphicFrame>
      <p:sp>
        <p:nvSpPr>
          <p:cNvPr id="8" name="Right Arrow 7">
            <a:extLst>
              <a:ext uri="{FF2B5EF4-FFF2-40B4-BE49-F238E27FC236}">
                <a16:creationId xmlns:a16="http://schemas.microsoft.com/office/drawing/2014/main" id="{9E8D2EEA-CE29-F67F-F9AE-91767D681C5F}"/>
              </a:ext>
            </a:extLst>
          </p:cNvPr>
          <p:cNvSpPr/>
          <p:nvPr/>
        </p:nvSpPr>
        <p:spPr>
          <a:xfrm rot="5400000">
            <a:off x="7745525" y="2833865"/>
            <a:ext cx="472082" cy="4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C193F06-9F5F-9160-4E28-A0C1BA6C42D2}"/>
              </a:ext>
            </a:extLst>
          </p:cNvPr>
          <p:cNvSpPr/>
          <p:nvPr/>
        </p:nvSpPr>
        <p:spPr>
          <a:xfrm rot="5400000">
            <a:off x="6502893" y="2833865"/>
            <a:ext cx="472082" cy="4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C851C-186B-D245-A925-65C958B7699B}"/>
              </a:ext>
            </a:extLst>
          </p:cNvPr>
          <p:cNvSpPr txBox="1"/>
          <p:nvPr/>
        </p:nvSpPr>
        <p:spPr>
          <a:xfrm>
            <a:off x="4502212" y="2159027"/>
            <a:ext cx="441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Received and finished data prep </a:t>
            </a:r>
            <a:r>
              <a:rPr lang="en-US" dirty="0"/>
              <a:t>(environmental and habitat locations)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9EBF843-7A12-109C-F178-9D52847D7720}"/>
              </a:ext>
            </a:extLst>
          </p:cNvPr>
          <p:cNvSpPr/>
          <p:nvPr/>
        </p:nvSpPr>
        <p:spPr>
          <a:xfrm rot="5400000">
            <a:off x="10679386" y="2857887"/>
            <a:ext cx="472082" cy="485334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063C3D2-95BD-C402-9C99-D8CD3B6963F7}"/>
              </a:ext>
            </a:extLst>
          </p:cNvPr>
          <p:cNvSpPr/>
          <p:nvPr/>
        </p:nvSpPr>
        <p:spPr>
          <a:xfrm rot="5400000">
            <a:off x="9268306" y="2857887"/>
            <a:ext cx="472082" cy="485334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0545D-D080-F662-285B-221721BB29FB}"/>
              </a:ext>
            </a:extLst>
          </p:cNvPr>
          <p:cNvSpPr txBox="1"/>
          <p:nvPr/>
        </p:nvSpPr>
        <p:spPr>
          <a:xfrm>
            <a:off x="8466762" y="2171082"/>
            <a:ext cx="441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 script and runs on Unity</a:t>
            </a:r>
          </a:p>
          <a:p>
            <a:r>
              <a:rPr lang="en-US" dirty="0"/>
              <a:t>(first run without issues last week!)</a:t>
            </a:r>
          </a:p>
        </p:txBody>
      </p:sp>
    </p:spTree>
    <p:extLst>
      <p:ext uri="{BB962C8B-B14F-4D97-AF65-F5344CB8AC3E}">
        <p14:creationId xmlns:p14="http://schemas.microsoft.com/office/powerpoint/2010/main" val="84924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26895</TotalTime>
  <Words>1173</Words>
  <Application>Microsoft Macintosh PowerPoint</Application>
  <PresentationFormat>Widescreen</PresentationFormat>
  <Paragraphs>193</Paragraphs>
  <Slides>16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Avenir Book</vt:lpstr>
      <vt:lpstr>Gotham</vt:lpstr>
      <vt:lpstr>Helvetica Neue</vt:lpstr>
      <vt:lpstr>Wingdings</vt:lpstr>
      <vt:lpstr>Office Theme</vt:lpstr>
      <vt:lpstr>Improving habitat suitability models to understand how Mesophotic Coral Reef distribution will respond to 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 time frame vs. What happened.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Planned publications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Yang</dc:creator>
  <cp:lastModifiedBy>Philip Yang</cp:lastModifiedBy>
  <cp:revision>96</cp:revision>
  <dcterms:created xsi:type="dcterms:W3CDTF">2024-06-05T19:48:02Z</dcterms:created>
  <dcterms:modified xsi:type="dcterms:W3CDTF">2024-11-05T19:28:33Z</dcterms:modified>
</cp:coreProperties>
</file>